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273" r:id="rId1"/>
  </p:sldMasterIdLst>
  <p:notesMasterIdLst>
    <p:notesMasterId r:id="rId40"/>
  </p:notesMasterIdLst>
  <p:handoutMasterIdLst>
    <p:handoutMasterId r:id="rId41"/>
  </p:handoutMasterIdLst>
  <p:sldIdLst>
    <p:sldId id="301" r:id="rId2"/>
    <p:sldId id="489" r:id="rId3"/>
    <p:sldId id="490" r:id="rId4"/>
    <p:sldId id="491" r:id="rId5"/>
    <p:sldId id="495" r:id="rId6"/>
    <p:sldId id="493" r:id="rId7"/>
    <p:sldId id="494" r:id="rId8"/>
    <p:sldId id="511" r:id="rId9"/>
    <p:sldId id="512" r:id="rId10"/>
    <p:sldId id="499" r:id="rId11"/>
    <p:sldId id="500" r:id="rId12"/>
    <p:sldId id="501" r:id="rId13"/>
    <p:sldId id="503" r:id="rId14"/>
    <p:sldId id="461" r:id="rId15"/>
    <p:sldId id="502" r:id="rId16"/>
    <p:sldId id="464" r:id="rId17"/>
    <p:sldId id="508" r:id="rId18"/>
    <p:sldId id="506" r:id="rId19"/>
    <p:sldId id="507" r:id="rId20"/>
    <p:sldId id="513" r:id="rId21"/>
    <p:sldId id="465" r:id="rId22"/>
    <p:sldId id="466" r:id="rId23"/>
    <p:sldId id="467" r:id="rId24"/>
    <p:sldId id="468" r:id="rId25"/>
    <p:sldId id="469" r:id="rId26"/>
    <p:sldId id="470" r:id="rId27"/>
    <p:sldId id="472" r:id="rId28"/>
    <p:sldId id="475" r:id="rId29"/>
    <p:sldId id="476" r:id="rId30"/>
    <p:sldId id="477" r:id="rId31"/>
    <p:sldId id="478" r:id="rId32"/>
    <p:sldId id="479" r:id="rId33"/>
    <p:sldId id="481" r:id="rId34"/>
    <p:sldId id="488" r:id="rId35"/>
    <p:sldId id="514" r:id="rId36"/>
    <p:sldId id="505" r:id="rId37"/>
    <p:sldId id="509" r:id="rId38"/>
    <p:sldId id="510" r:id="rId39"/>
  </p:sldIdLst>
  <p:sldSz cx="9906000" cy="6858000" type="A4"/>
  <p:notesSz cx="10234613" cy="7104063"/>
  <p:defaultTextStyle>
    <a:defPPr>
      <a:defRPr lang="en-AU"/>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3120">
          <p15:clr>
            <a:srgbClr val="A4A3A4"/>
          </p15:clr>
        </p15:guide>
      </p15:sldGuideLst>
    </p:ext>
    <p:ext uri="{2D200454-40CA-4A62-9FC3-DE9A4176ACB9}">
      <p15:notesGuideLst xmlns:p15="http://schemas.microsoft.com/office/powerpoint/2012/main" xmlns="">
        <p15:guide id="1" orient="horz" pos="2270">
          <p15:clr>
            <a:srgbClr val="A4A3A4"/>
          </p15:clr>
        </p15:guide>
        <p15:guide id="2" pos="32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69696"/>
    <a:srgbClr val="000000"/>
    <a:srgbClr val="FFFFFF"/>
    <a:srgbClr val="FAFD00"/>
    <a:srgbClr val="EAEC5E"/>
    <a:srgbClr val="FFFF00"/>
    <a:srgbClr val="000066"/>
    <a:srgbClr val="3333CC"/>
    <a:srgbClr val="0066CC"/>
    <a:srgbClr val="2B0F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87196" autoAdjust="0"/>
  </p:normalViewPr>
  <p:slideViewPr>
    <p:cSldViewPr>
      <p:cViewPr>
        <p:scale>
          <a:sx n="70" d="100"/>
          <a:sy n="70" d="100"/>
        </p:scale>
        <p:origin x="-1484" y="-57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880"/>
    </p:cViewPr>
  </p:sorterViewPr>
  <p:notesViewPr>
    <p:cSldViewPr>
      <p:cViewPr varScale="1">
        <p:scale>
          <a:sx n="105" d="100"/>
          <a:sy n="105" d="100"/>
        </p:scale>
        <p:origin x="-872" y="-8"/>
      </p:cViewPr>
      <p:guideLst>
        <p:guide orient="horz" pos="2272"/>
        <p:guide pos="328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4763" y="-34949"/>
            <a:ext cx="4392612" cy="406673"/>
          </a:xfrm>
          <a:prstGeom prst="rect">
            <a:avLst/>
          </a:prstGeom>
          <a:noFill/>
          <a:ln w="9525">
            <a:noFill/>
            <a:miter lim="800000"/>
            <a:headEnd/>
            <a:tailEnd/>
          </a:ln>
          <a:effectLst/>
        </p:spPr>
        <p:txBody>
          <a:bodyPr vert="horz" wrap="square" lIns="19260" tIns="0" rIns="19260" bIns="0" numCol="1" anchor="t" anchorCtr="0" compatLnSpc="1">
            <a:prstTxWarp prst="textNoShape">
              <a:avLst/>
            </a:prstTxWarp>
          </a:bodyPr>
          <a:lstStyle>
            <a:lvl1pPr defTabSz="923925" eaLnBrk="0" hangingPunct="0">
              <a:lnSpc>
                <a:spcPct val="90000"/>
              </a:lnSpc>
              <a:defRPr sz="1000" i="1">
                <a:latin typeface="Times New Roman" charset="0"/>
              </a:defRPr>
            </a:lvl1pPr>
          </a:lstStyle>
          <a:p>
            <a:endParaRPr lang="en-US"/>
          </a:p>
        </p:txBody>
      </p:sp>
      <p:sp>
        <p:nvSpPr>
          <p:cNvPr id="3075" name="Rectangle 3"/>
          <p:cNvSpPr>
            <a:spLocks noGrp="1" noChangeArrowheads="1"/>
          </p:cNvSpPr>
          <p:nvPr>
            <p:ph type="dt" sz="quarter" idx="1"/>
          </p:nvPr>
        </p:nvSpPr>
        <p:spPr bwMode="auto">
          <a:xfrm>
            <a:off x="5835650" y="-34949"/>
            <a:ext cx="4392613" cy="406673"/>
          </a:xfrm>
          <a:prstGeom prst="rect">
            <a:avLst/>
          </a:prstGeom>
          <a:noFill/>
          <a:ln w="9525">
            <a:noFill/>
            <a:miter lim="800000"/>
            <a:headEnd/>
            <a:tailEnd/>
          </a:ln>
          <a:effectLst/>
        </p:spPr>
        <p:txBody>
          <a:bodyPr vert="horz" wrap="square" lIns="19260" tIns="0" rIns="19260" bIns="0" numCol="1" anchor="t" anchorCtr="0" compatLnSpc="1">
            <a:prstTxWarp prst="textNoShape">
              <a:avLst/>
            </a:prstTxWarp>
          </a:bodyPr>
          <a:lstStyle>
            <a:lvl1pPr algn="r" defTabSz="923925" eaLnBrk="0" hangingPunct="0">
              <a:lnSpc>
                <a:spcPct val="90000"/>
              </a:lnSpc>
              <a:defRPr sz="1000" i="1">
                <a:latin typeface="Times New Roman" charset="0"/>
              </a:defRPr>
            </a:lvl1pPr>
          </a:lstStyle>
          <a:p>
            <a:endParaRPr lang="en-US"/>
          </a:p>
        </p:txBody>
      </p:sp>
      <p:sp>
        <p:nvSpPr>
          <p:cNvPr id="3076" name="Rectangle 4"/>
          <p:cNvSpPr>
            <a:spLocks noGrp="1" noChangeArrowheads="1"/>
          </p:cNvSpPr>
          <p:nvPr>
            <p:ph type="ftr" sz="quarter" idx="2"/>
          </p:nvPr>
        </p:nvSpPr>
        <p:spPr bwMode="auto">
          <a:xfrm>
            <a:off x="4763" y="6730751"/>
            <a:ext cx="4392612" cy="406673"/>
          </a:xfrm>
          <a:prstGeom prst="rect">
            <a:avLst/>
          </a:prstGeom>
          <a:noFill/>
          <a:ln w="9525">
            <a:noFill/>
            <a:miter lim="800000"/>
            <a:headEnd/>
            <a:tailEnd/>
          </a:ln>
          <a:effectLst/>
        </p:spPr>
        <p:txBody>
          <a:bodyPr vert="horz" wrap="square" lIns="19260" tIns="0" rIns="19260" bIns="0" numCol="1" anchor="b" anchorCtr="0" compatLnSpc="1">
            <a:prstTxWarp prst="textNoShape">
              <a:avLst/>
            </a:prstTxWarp>
          </a:bodyPr>
          <a:lstStyle>
            <a:lvl1pPr defTabSz="923925" eaLnBrk="0" hangingPunct="0">
              <a:lnSpc>
                <a:spcPct val="90000"/>
              </a:lnSpc>
              <a:defRPr sz="1000" i="1">
                <a:latin typeface="Times New Roman" charset="0"/>
              </a:defRPr>
            </a:lvl1pPr>
          </a:lstStyle>
          <a:p>
            <a:endParaRPr lang="en-US"/>
          </a:p>
        </p:txBody>
      </p:sp>
      <p:sp>
        <p:nvSpPr>
          <p:cNvPr id="3077" name="Rectangle 5"/>
          <p:cNvSpPr>
            <a:spLocks noGrp="1" noChangeArrowheads="1"/>
          </p:cNvSpPr>
          <p:nvPr>
            <p:ph type="sldNum" sz="quarter" idx="3"/>
          </p:nvPr>
        </p:nvSpPr>
        <p:spPr bwMode="auto">
          <a:xfrm>
            <a:off x="5835650" y="6730751"/>
            <a:ext cx="4392613" cy="406673"/>
          </a:xfrm>
          <a:prstGeom prst="rect">
            <a:avLst/>
          </a:prstGeom>
          <a:noFill/>
          <a:ln w="9525">
            <a:noFill/>
            <a:miter lim="800000"/>
            <a:headEnd/>
            <a:tailEnd/>
          </a:ln>
          <a:effectLst/>
        </p:spPr>
        <p:txBody>
          <a:bodyPr vert="horz" wrap="square" lIns="19260" tIns="0" rIns="19260" bIns="0" numCol="1" anchor="b" anchorCtr="0" compatLnSpc="1">
            <a:prstTxWarp prst="textNoShape">
              <a:avLst/>
            </a:prstTxWarp>
          </a:bodyPr>
          <a:lstStyle>
            <a:lvl1pPr algn="r" defTabSz="923925" eaLnBrk="0" hangingPunct="0">
              <a:lnSpc>
                <a:spcPct val="90000"/>
              </a:lnSpc>
              <a:defRPr sz="1000" i="1">
                <a:latin typeface="Times New Roman" charset="0"/>
              </a:defRPr>
            </a:lvl1pPr>
          </a:lstStyle>
          <a:p>
            <a:fld id="{9697D2BF-4639-364D-932E-FA3E3E124420}" type="slidenum">
              <a:rPr lang="en-AU"/>
              <a:pPr/>
              <a:t>‹#›</a:t>
            </a:fld>
            <a:endParaRPr lang="en-AU"/>
          </a:p>
        </p:txBody>
      </p:sp>
    </p:spTree>
    <p:extLst>
      <p:ext uri="{BB962C8B-B14F-4D97-AF65-F5344CB8AC3E}">
        <p14:creationId xmlns:p14="http://schemas.microsoft.com/office/powerpoint/2010/main" val="4274007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4763" y="-34949"/>
            <a:ext cx="4392612" cy="406673"/>
          </a:xfrm>
          <a:prstGeom prst="rect">
            <a:avLst/>
          </a:prstGeom>
          <a:noFill/>
          <a:ln w="9525">
            <a:noFill/>
            <a:miter lim="800000"/>
            <a:headEnd/>
            <a:tailEnd/>
          </a:ln>
          <a:effectLst/>
        </p:spPr>
        <p:txBody>
          <a:bodyPr vert="horz" wrap="square" lIns="19260" tIns="0" rIns="19260" bIns="0" numCol="1" anchor="t" anchorCtr="0" compatLnSpc="1">
            <a:prstTxWarp prst="textNoShape">
              <a:avLst/>
            </a:prstTxWarp>
          </a:bodyPr>
          <a:lstStyle>
            <a:lvl1pPr defTabSz="769938" eaLnBrk="0" hangingPunct="0">
              <a:defRPr sz="1000" i="1">
                <a:latin typeface="Times New Roman" charset="0"/>
              </a:defRPr>
            </a:lvl1pPr>
          </a:lstStyle>
          <a:p>
            <a:endParaRPr lang="en-US"/>
          </a:p>
        </p:txBody>
      </p:sp>
      <p:sp>
        <p:nvSpPr>
          <p:cNvPr id="2051" name="Rectangle 3"/>
          <p:cNvSpPr>
            <a:spLocks noGrp="1" noChangeArrowheads="1"/>
          </p:cNvSpPr>
          <p:nvPr>
            <p:ph type="dt" idx="1"/>
          </p:nvPr>
        </p:nvSpPr>
        <p:spPr bwMode="auto">
          <a:xfrm>
            <a:off x="5835650" y="-34949"/>
            <a:ext cx="4392613" cy="406673"/>
          </a:xfrm>
          <a:prstGeom prst="rect">
            <a:avLst/>
          </a:prstGeom>
          <a:noFill/>
          <a:ln w="9525">
            <a:noFill/>
            <a:miter lim="800000"/>
            <a:headEnd/>
            <a:tailEnd/>
          </a:ln>
          <a:effectLst/>
        </p:spPr>
        <p:txBody>
          <a:bodyPr vert="horz" wrap="square" lIns="19260" tIns="0" rIns="19260" bIns="0" numCol="1" anchor="t" anchorCtr="0" compatLnSpc="1">
            <a:prstTxWarp prst="textNoShape">
              <a:avLst/>
            </a:prstTxWarp>
          </a:bodyPr>
          <a:lstStyle>
            <a:lvl1pPr algn="r" defTabSz="769938" eaLnBrk="0" hangingPunct="0">
              <a:defRPr sz="1000" i="1">
                <a:latin typeface="Times New Roman" charset="0"/>
              </a:defRPr>
            </a:lvl1pPr>
          </a:lstStyle>
          <a:p>
            <a:endParaRPr lang="en-US"/>
          </a:p>
        </p:txBody>
      </p:sp>
      <p:sp>
        <p:nvSpPr>
          <p:cNvPr id="2052" name="Rectangle 4"/>
          <p:cNvSpPr>
            <a:spLocks noGrp="1" noChangeArrowheads="1"/>
          </p:cNvSpPr>
          <p:nvPr>
            <p:ph type="ftr" sz="quarter" idx="4"/>
          </p:nvPr>
        </p:nvSpPr>
        <p:spPr bwMode="auto">
          <a:xfrm>
            <a:off x="4763" y="6730751"/>
            <a:ext cx="4392612" cy="406673"/>
          </a:xfrm>
          <a:prstGeom prst="rect">
            <a:avLst/>
          </a:prstGeom>
          <a:noFill/>
          <a:ln w="9525">
            <a:noFill/>
            <a:miter lim="800000"/>
            <a:headEnd/>
            <a:tailEnd/>
          </a:ln>
          <a:effectLst/>
        </p:spPr>
        <p:txBody>
          <a:bodyPr vert="horz" wrap="square" lIns="19260" tIns="0" rIns="19260" bIns="0" numCol="1" anchor="b" anchorCtr="0" compatLnSpc="1">
            <a:prstTxWarp prst="textNoShape">
              <a:avLst/>
            </a:prstTxWarp>
          </a:bodyPr>
          <a:lstStyle>
            <a:lvl1pPr defTabSz="769938" eaLnBrk="0" hangingPunct="0">
              <a:defRPr sz="1000" i="1">
                <a:latin typeface="Times New Roman" charset="0"/>
              </a:defRPr>
            </a:lvl1pPr>
          </a:lstStyle>
          <a:p>
            <a:endParaRPr lang="en-US"/>
          </a:p>
        </p:txBody>
      </p:sp>
      <p:sp>
        <p:nvSpPr>
          <p:cNvPr id="2053" name="Rectangle 5"/>
          <p:cNvSpPr>
            <a:spLocks noGrp="1" noChangeArrowheads="1"/>
          </p:cNvSpPr>
          <p:nvPr>
            <p:ph type="sldNum" sz="quarter" idx="5"/>
          </p:nvPr>
        </p:nvSpPr>
        <p:spPr bwMode="auto">
          <a:xfrm>
            <a:off x="5835650" y="6730751"/>
            <a:ext cx="4392613" cy="406673"/>
          </a:xfrm>
          <a:prstGeom prst="rect">
            <a:avLst/>
          </a:prstGeom>
          <a:noFill/>
          <a:ln w="9525">
            <a:noFill/>
            <a:miter lim="800000"/>
            <a:headEnd/>
            <a:tailEnd/>
          </a:ln>
          <a:effectLst/>
        </p:spPr>
        <p:txBody>
          <a:bodyPr vert="horz" wrap="square" lIns="19260" tIns="0" rIns="19260" bIns="0" numCol="1" anchor="b" anchorCtr="0" compatLnSpc="1">
            <a:prstTxWarp prst="textNoShape">
              <a:avLst/>
            </a:prstTxWarp>
          </a:bodyPr>
          <a:lstStyle>
            <a:lvl1pPr algn="r" defTabSz="769938" eaLnBrk="0" hangingPunct="0">
              <a:defRPr sz="1000" i="1">
                <a:latin typeface="Times New Roman" charset="0"/>
              </a:defRPr>
            </a:lvl1pPr>
          </a:lstStyle>
          <a:p>
            <a:fld id="{EE29B6BF-24A4-4947-9DBC-C3A66F091AFB}" type="slidenum">
              <a:rPr lang="en-AU"/>
              <a:pPr/>
              <a:t>‹#›</a:t>
            </a:fld>
            <a:endParaRPr lang="en-AU"/>
          </a:p>
        </p:txBody>
      </p:sp>
      <p:sp>
        <p:nvSpPr>
          <p:cNvPr id="36870" name="Rectangle 6"/>
          <p:cNvSpPr>
            <a:spLocks noGrp="1" noRot="1" noChangeAspect="1" noChangeArrowheads="1" noTextEdit="1"/>
          </p:cNvSpPr>
          <p:nvPr>
            <p:ph type="sldImg" idx="2"/>
          </p:nvPr>
        </p:nvSpPr>
        <p:spPr bwMode="auto">
          <a:xfrm>
            <a:off x="3213100" y="463550"/>
            <a:ext cx="38227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3492610981"/>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Times New Roman" pitchFamily="18" charset="0"/>
        <a:ea typeface="ＭＳ Ｐゴシック" charset="0"/>
        <a:cs typeface="Arial" charset="0"/>
      </a:defRPr>
    </a:lvl1pPr>
    <a:lvl2pPr marL="457200" algn="l" rtl="0" eaLnBrk="0" fontAlgn="base" hangingPunct="0">
      <a:lnSpc>
        <a:spcPct val="90000"/>
      </a:lnSpc>
      <a:spcBef>
        <a:spcPct val="40000"/>
      </a:spcBef>
      <a:spcAft>
        <a:spcPct val="0"/>
      </a:spcAft>
      <a:defRPr sz="1200" kern="1200">
        <a:solidFill>
          <a:schemeClr val="tx1"/>
        </a:solidFill>
        <a:latin typeface="Times New Roman" pitchFamily="18" charset="0"/>
        <a:ea typeface="Arial" charset="0"/>
        <a:cs typeface="Arial" charset="0"/>
      </a:defRPr>
    </a:lvl2pPr>
    <a:lvl3pPr marL="914400" algn="l" rtl="0" eaLnBrk="0" fontAlgn="base" hangingPunct="0">
      <a:lnSpc>
        <a:spcPct val="90000"/>
      </a:lnSpc>
      <a:spcBef>
        <a:spcPct val="40000"/>
      </a:spcBef>
      <a:spcAft>
        <a:spcPct val="0"/>
      </a:spcAft>
      <a:defRPr sz="1200" kern="1200">
        <a:solidFill>
          <a:schemeClr val="tx1"/>
        </a:solidFill>
        <a:latin typeface="Times New Roman" pitchFamily="18" charset="0"/>
        <a:ea typeface="Arial" charset="0"/>
        <a:cs typeface="Arial" charset="0"/>
      </a:defRPr>
    </a:lvl3pPr>
    <a:lvl4pPr marL="1371600" algn="l" rtl="0" eaLnBrk="0" fontAlgn="base" hangingPunct="0">
      <a:lnSpc>
        <a:spcPct val="90000"/>
      </a:lnSpc>
      <a:spcBef>
        <a:spcPct val="40000"/>
      </a:spcBef>
      <a:spcAft>
        <a:spcPct val="0"/>
      </a:spcAft>
      <a:defRPr sz="1200" kern="1200">
        <a:solidFill>
          <a:schemeClr val="tx1"/>
        </a:solidFill>
        <a:latin typeface="Times New Roman" pitchFamily="18" charset="0"/>
        <a:ea typeface="Arial" charset="0"/>
        <a:cs typeface="Arial" charset="0"/>
      </a:defRPr>
    </a:lvl4pPr>
    <a:lvl5pPr marL="1828800" algn="l" rtl="0" eaLnBrk="0" fontAlgn="base" hangingPunct="0">
      <a:lnSpc>
        <a:spcPct val="90000"/>
      </a:lnSpc>
      <a:spcBef>
        <a:spcPct val="40000"/>
      </a:spcBef>
      <a:spcAft>
        <a:spcPct val="0"/>
      </a:spcAft>
      <a:defRPr sz="1200" kern="1200">
        <a:solidFill>
          <a:schemeClr val="tx1"/>
        </a:solidFill>
        <a:latin typeface="Times New Roman" pitchFamily="18"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9938" eaLnBrk="0" hangingPunct="0">
              <a:defRPr>
                <a:solidFill>
                  <a:schemeClr val="tx1"/>
                </a:solidFill>
                <a:latin typeface="Arial" charset="0"/>
                <a:ea typeface="ＭＳ Ｐゴシック" charset="0"/>
                <a:cs typeface="ＭＳ Ｐゴシック" charset="0"/>
              </a:defRPr>
            </a:lvl1pPr>
            <a:lvl2pPr marL="742950" indent="-285750" defTabSz="769938" eaLnBrk="0" hangingPunct="0">
              <a:defRPr>
                <a:solidFill>
                  <a:schemeClr val="tx1"/>
                </a:solidFill>
                <a:latin typeface="Arial" charset="0"/>
                <a:ea typeface="ＭＳ Ｐゴシック" charset="0"/>
              </a:defRPr>
            </a:lvl2pPr>
            <a:lvl3pPr marL="1143000" indent="-228600" defTabSz="769938" eaLnBrk="0" hangingPunct="0">
              <a:defRPr>
                <a:solidFill>
                  <a:schemeClr val="tx1"/>
                </a:solidFill>
                <a:latin typeface="Arial" charset="0"/>
                <a:ea typeface="ＭＳ Ｐゴシック" charset="0"/>
              </a:defRPr>
            </a:lvl3pPr>
            <a:lvl4pPr marL="1600200" indent="-228600" defTabSz="769938" eaLnBrk="0" hangingPunct="0">
              <a:defRPr>
                <a:solidFill>
                  <a:schemeClr val="tx1"/>
                </a:solidFill>
                <a:latin typeface="Arial" charset="0"/>
                <a:ea typeface="ＭＳ Ｐゴシック" charset="0"/>
              </a:defRPr>
            </a:lvl4pPr>
            <a:lvl5pPr marL="2057400" indent="-228600" defTabSz="769938" eaLnBrk="0" hangingPunct="0">
              <a:defRPr>
                <a:solidFill>
                  <a:schemeClr val="tx1"/>
                </a:solidFill>
                <a:latin typeface="Arial" charset="0"/>
                <a:ea typeface="ＭＳ Ｐゴシック" charset="0"/>
              </a:defRPr>
            </a:lvl5pPr>
            <a:lvl6pPr marL="2514600" indent="-228600" defTabSz="769938" eaLnBrk="0" fontAlgn="base" hangingPunct="0">
              <a:spcBef>
                <a:spcPct val="0"/>
              </a:spcBef>
              <a:spcAft>
                <a:spcPct val="0"/>
              </a:spcAft>
              <a:defRPr>
                <a:solidFill>
                  <a:schemeClr val="tx1"/>
                </a:solidFill>
                <a:latin typeface="Arial" charset="0"/>
                <a:ea typeface="ＭＳ Ｐゴシック" charset="0"/>
              </a:defRPr>
            </a:lvl6pPr>
            <a:lvl7pPr marL="2971800" indent="-228600" defTabSz="769938" eaLnBrk="0" fontAlgn="base" hangingPunct="0">
              <a:spcBef>
                <a:spcPct val="0"/>
              </a:spcBef>
              <a:spcAft>
                <a:spcPct val="0"/>
              </a:spcAft>
              <a:defRPr>
                <a:solidFill>
                  <a:schemeClr val="tx1"/>
                </a:solidFill>
                <a:latin typeface="Arial" charset="0"/>
                <a:ea typeface="ＭＳ Ｐゴシック" charset="0"/>
              </a:defRPr>
            </a:lvl7pPr>
            <a:lvl8pPr marL="3429000" indent="-228600" defTabSz="769938" eaLnBrk="0" fontAlgn="base" hangingPunct="0">
              <a:spcBef>
                <a:spcPct val="0"/>
              </a:spcBef>
              <a:spcAft>
                <a:spcPct val="0"/>
              </a:spcAft>
              <a:defRPr>
                <a:solidFill>
                  <a:schemeClr val="tx1"/>
                </a:solidFill>
                <a:latin typeface="Arial" charset="0"/>
                <a:ea typeface="ＭＳ Ｐゴシック" charset="0"/>
              </a:defRPr>
            </a:lvl8pPr>
            <a:lvl9pPr marL="3886200" indent="-228600" defTabSz="769938" eaLnBrk="0" fontAlgn="base" hangingPunct="0">
              <a:spcBef>
                <a:spcPct val="0"/>
              </a:spcBef>
              <a:spcAft>
                <a:spcPct val="0"/>
              </a:spcAft>
              <a:defRPr>
                <a:solidFill>
                  <a:schemeClr val="tx1"/>
                </a:solidFill>
                <a:latin typeface="Arial" charset="0"/>
                <a:ea typeface="ＭＳ Ｐゴシック" charset="0"/>
              </a:defRPr>
            </a:lvl9pPr>
          </a:lstStyle>
          <a:p>
            <a:fld id="{8863E8DD-1655-B64F-9D24-B497083DB6B3}" type="slidenum">
              <a:rPr lang="en-AU">
                <a:latin typeface="Times New Roman" charset="0"/>
              </a:rPr>
              <a:pPr/>
              <a:t>1</a:t>
            </a:fld>
            <a:endParaRPr lang="en-AU">
              <a:latin typeface="Times New Roman" charset="0"/>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bwMode="auto">
          <a:xfrm>
            <a:off x="1382714" y="3410650"/>
            <a:ext cx="7483475" cy="3186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AU" sz="1200" kern="1200" dirty="0" smtClean="0">
                <a:solidFill>
                  <a:schemeClr val="tx1"/>
                </a:solidFill>
                <a:effectLst/>
                <a:latin typeface="Times New Roman" pitchFamily="18" charset="0"/>
                <a:ea typeface="ＭＳ Ｐゴシック" charset="0"/>
                <a:cs typeface="Arial" charset="0"/>
              </a:rPr>
              <a:t>The two most interesting things about recent methods for Visual Question Answering are how clever they are, and how daft they are.  These methods have made amazing progress on a task that tests general, high-level image understanding, and have demonstrated results that would have been thought impossible only a few years ago.  They seem to have done so without actually achieving general, high-level image understanding, however.  This talk will discuss some possible steps towards truly general high-level image understanding, how difficult it is, and some of the resources we might leverage</a:t>
            </a:r>
            <a:endParaRPr lang="en-US" dirty="0">
              <a:latin typeface="Times New Roman" charset="0"/>
            </a:endParaRPr>
          </a:p>
        </p:txBody>
      </p:sp>
    </p:spTree>
    <p:extLst>
      <p:ext uri="{BB962C8B-B14F-4D97-AF65-F5344CB8AC3E}">
        <p14:creationId xmlns:p14="http://schemas.microsoft.com/office/powerpoint/2010/main" val="2207688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023939" y="3374112"/>
            <a:ext cx="8186737" cy="3197782"/>
          </a:xfrm>
          <a:prstGeom prst="rect">
            <a:avLst/>
          </a:prstGeom>
        </p:spPr>
        <p:txBody>
          <a:bodyPr/>
          <a:lstStyle/>
          <a:p>
            <a:pPr lvl="1"/>
            <a:r>
              <a:rPr lang="en-AU" sz="1200" kern="1200" dirty="0" smtClean="0">
                <a:solidFill>
                  <a:schemeClr val="tx1"/>
                </a:solidFill>
                <a:effectLst/>
                <a:latin typeface="Times New Roman" pitchFamily="18" charset="0"/>
                <a:ea typeface="Arial" charset="0"/>
                <a:cs typeface="Arial" charset="0"/>
              </a:rPr>
              <a:t>It has pushed the field in really interesting directions</a:t>
            </a:r>
          </a:p>
          <a:p>
            <a:pPr lvl="1"/>
            <a:r>
              <a:rPr lang="en-AU" sz="1200" kern="1200" dirty="0" smtClean="0">
                <a:solidFill>
                  <a:schemeClr val="tx1"/>
                </a:solidFill>
                <a:effectLst/>
                <a:latin typeface="Times New Roman" pitchFamily="18" charset="0"/>
                <a:ea typeface="Arial" charset="0"/>
                <a:cs typeface="Arial" charset="0"/>
              </a:rPr>
              <a:t>For a long time you couldn’t ask AI questions in CV papers</a:t>
            </a:r>
          </a:p>
          <a:p>
            <a:pPr lvl="2"/>
            <a:r>
              <a:rPr lang="en-AU" sz="1200" kern="1200" dirty="0" smtClean="0">
                <a:solidFill>
                  <a:schemeClr val="tx1"/>
                </a:solidFill>
                <a:effectLst/>
                <a:latin typeface="Times New Roman" pitchFamily="18" charset="0"/>
                <a:ea typeface="Arial" charset="0"/>
                <a:cs typeface="Arial" charset="0"/>
              </a:rPr>
              <a:t>An overreaction to the AI winter</a:t>
            </a:r>
            <a:endParaRPr lang="en-AU" sz="1200" kern="1200" dirty="0">
              <a:solidFill>
                <a:schemeClr val="tx1"/>
              </a:solidFill>
              <a:effectLst/>
              <a:latin typeface="Times New Roman" pitchFamily="18" charset="0"/>
              <a:ea typeface="Arial" charset="0"/>
              <a:cs typeface="Arial" charset="0"/>
            </a:endParaRPr>
          </a:p>
        </p:txBody>
      </p:sp>
      <p:sp>
        <p:nvSpPr>
          <p:cNvPr id="4" name="Slide Number Placeholder 3"/>
          <p:cNvSpPr>
            <a:spLocks noGrp="1"/>
          </p:cNvSpPr>
          <p:nvPr>
            <p:ph type="sldNum" sz="quarter" idx="10"/>
          </p:nvPr>
        </p:nvSpPr>
        <p:spPr/>
        <p:txBody>
          <a:bodyPr/>
          <a:lstStyle/>
          <a:p>
            <a:fld id="{EE29B6BF-24A4-4947-9DBC-C3A66F091AFB}" type="slidenum">
              <a:rPr lang="en-AU" smtClean="0"/>
              <a:pPr/>
              <a:t>2</a:t>
            </a:fld>
            <a:endParaRPr lang="en-AU"/>
          </a:p>
        </p:txBody>
      </p:sp>
    </p:spTree>
    <p:extLst>
      <p:ext uri="{BB962C8B-B14F-4D97-AF65-F5344CB8AC3E}">
        <p14:creationId xmlns:p14="http://schemas.microsoft.com/office/powerpoint/2010/main" val="3013012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023939" y="3374112"/>
            <a:ext cx="8186737" cy="3197782"/>
          </a:xfrm>
          <a:prstGeom prst="rect">
            <a:avLst/>
          </a:prstGeom>
        </p:spPr>
        <p:txBody>
          <a:bodyPr/>
          <a:lstStyle/>
          <a:p>
            <a:pPr marL="171450" lvl="0" indent="-171450">
              <a:buFont typeface="Arial" panose="020B0604020202020204" pitchFamily="34" charset="0"/>
              <a:buChar char="•"/>
            </a:pPr>
            <a:r>
              <a:rPr lang="en-AU" sz="1200" kern="1200" dirty="0" smtClean="0">
                <a:solidFill>
                  <a:schemeClr val="tx1"/>
                </a:solidFill>
                <a:effectLst/>
                <a:latin typeface="Times New Roman" pitchFamily="18" charset="0"/>
                <a:ea typeface="Arial" charset="0"/>
                <a:cs typeface="Arial" charset="0"/>
              </a:rPr>
              <a:t>It is answering questions we thought would be years away</a:t>
            </a:r>
          </a:p>
          <a:p>
            <a:pPr marL="1085850" lvl="2" indent="-171450">
              <a:buFont typeface="Arial" panose="020B0604020202020204" pitchFamily="34" charset="0"/>
              <a:buChar char="•"/>
            </a:pPr>
            <a:r>
              <a:rPr lang="en-AU" sz="1200" kern="1200" dirty="0" smtClean="0">
                <a:solidFill>
                  <a:schemeClr val="tx1"/>
                </a:solidFill>
                <a:effectLst/>
                <a:latin typeface="Times New Roman" pitchFamily="18" charset="0"/>
                <a:ea typeface="Arial" charset="0"/>
                <a:cs typeface="Arial" charset="0"/>
              </a:rPr>
              <a:t>Generality / diversity of questions</a:t>
            </a:r>
          </a:p>
          <a:p>
            <a:pPr marL="1085850" lvl="2" indent="-171450">
              <a:buFont typeface="Arial" panose="020B0604020202020204" pitchFamily="34" charset="0"/>
              <a:buChar char="•"/>
            </a:pPr>
            <a:r>
              <a:rPr lang="en-AU" sz="1200" kern="1200" dirty="0" smtClean="0">
                <a:solidFill>
                  <a:schemeClr val="tx1"/>
                </a:solidFill>
                <a:effectLst/>
                <a:latin typeface="Times New Roman" pitchFamily="18" charset="0"/>
                <a:ea typeface="Arial" charset="0"/>
                <a:cs typeface="Arial" charset="0"/>
              </a:rPr>
              <a:t>Generality of expression</a:t>
            </a:r>
          </a:p>
          <a:p>
            <a:pPr marL="1085850" lvl="2" indent="-171450">
              <a:buFont typeface="Arial" panose="020B0604020202020204" pitchFamily="34" charset="0"/>
              <a:buChar char="•"/>
            </a:pPr>
            <a:r>
              <a:rPr lang="en-AU" sz="1200" kern="1200" dirty="0" smtClean="0">
                <a:solidFill>
                  <a:schemeClr val="tx1"/>
                </a:solidFill>
                <a:effectLst/>
                <a:latin typeface="Times New Roman" pitchFamily="18" charset="0"/>
                <a:ea typeface="Arial" charset="0"/>
                <a:cs typeface="Arial" charset="0"/>
              </a:rPr>
              <a:t>Loose relationship between training data and test questions</a:t>
            </a:r>
          </a:p>
          <a:p>
            <a:pPr marL="171450" indent="-171450">
              <a:buFont typeface="Arial" panose="020B0604020202020204" pitchFamily="34" charset="0"/>
              <a:buChar char="•"/>
            </a:pPr>
            <a:r>
              <a:rPr lang="en-AU" sz="1200" kern="1200" dirty="0" smtClean="0">
                <a:solidFill>
                  <a:schemeClr val="tx1"/>
                </a:solidFill>
                <a:effectLst/>
                <a:latin typeface="Times New Roman" pitchFamily="18" charset="0"/>
                <a:ea typeface="ＭＳ Ｐゴシック" charset="0"/>
                <a:cs typeface="Arial" charset="0"/>
              </a:rPr>
              <a:t>Generalisation is the key to human intelligence</a:t>
            </a:r>
          </a:p>
          <a:p>
            <a:pPr marL="171450" indent="-171450">
              <a:buFont typeface="Arial" panose="020B0604020202020204" pitchFamily="34" charset="0"/>
              <a:buChar char="•"/>
            </a:pPr>
            <a:r>
              <a:rPr lang="en-AU" dirty="0" smtClean="0"/>
              <a:t>It’s a step towards AI</a:t>
            </a:r>
          </a:p>
          <a:p>
            <a:pPr marL="171450" indent="-171450">
              <a:buFont typeface="Arial" panose="020B0604020202020204" pitchFamily="34" charset="0"/>
              <a:buChar char="•"/>
            </a:pPr>
            <a:r>
              <a:rPr lang="en-AU" dirty="0" smtClean="0"/>
              <a:t>It’s an excuse to think about AI in CV</a:t>
            </a:r>
            <a:endParaRPr lang="en-AU" dirty="0"/>
          </a:p>
        </p:txBody>
      </p:sp>
      <p:sp>
        <p:nvSpPr>
          <p:cNvPr id="4" name="Slide Number Placeholder 3"/>
          <p:cNvSpPr>
            <a:spLocks noGrp="1"/>
          </p:cNvSpPr>
          <p:nvPr>
            <p:ph type="sldNum" sz="quarter" idx="10"/>
          </p:nvPr>
        </p:nvSpPr>
        <p:spPr/>
        <p:txBody>
          <a:bodyPr/>
          <a:lstStyle/>
          <a:p>
            <a:fld id="{EE29B6BF-24A4-4947-9DBC-C3A66F091AFB}" type="slidenum">
              <a:rPr lang="en-AU" smtClean="0"/>
              <a:pPr/>
              <a:t>3</a:t>
            </a:fld>
            <a:endParaRPr lang="en-AU"/>
          </a:p>
        </p:txBody>
      </p:sp>
    </p:spTree>
    <p:extLst>
      <p:ext uri="{BB962C8B-B14F-4D97-AF65-F5344CB8AC3E}">
        <p14:creationId xmlns:p14="http://schemas.microsoft.com/office/powerpoint/2010/main" val="156697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023939" y="3374112"/>
            <a:ext cx="8186737" cy="3197782"/>
          </a:xfrm>
          <a:prstGeom prst="rect">
            <a:avLst/>
          </a:prstGeom>
        </p:spPr>
        <p:txBody>
          <a:bodyPr/>
          <a:lstStyle/>
          <a:p>
            <a:endParaRPr lang="en-AU" dirty="0"/>
          </a:p>
        </p:txBody>
      </p:sp>
      <p:sp>
        <p:nvSpPr>
          <p:cNvPr id="4" name="Slide Number Placeholder 3"/>
          <p:cNvSpPr>
            <a:spLocks noGrp="1"/>
          </p:cNvSpPr>
          <p:nvPr>
            <p:ph type="sldNum" sz="quarter" idx="10"/>
          </p:nvPr>
        </p:nvSpPr>
        <p:spPr/>
        <p:txBody>
          <a:bodyPr/>
          <a:lstStyle/>
          <a:p>
            <a:fld id="{EE29B6BF-24A4-4947-9DBC-C3A66F091AFB}" type="slidenum">
              <a:rPr lang="en-AU" smtClean="0"/>
              <a:pPr/>
              <a:t>15</a:t>
            </a:fld>
            <a:endParaRPr lang="en-AU"/>
          </a:p>
        </p:txBody>
      </p:sp>
    </p:spTree>
    <p:extLst>
      <p:ext uri="{BB962C8B-B14F-4D97-AF65-F5344CB8AC3E}">
        <p14:creationId xmlns:p14="http://schemas.microsoft.com/office/powerpoint/2010/main" val="915121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13100" y="463550"/>
            <a:ext cx="3822700" cy="2647950"/>
          </a:xfrm>
        </p:spPr>
      </p:sp>
      <p:sp>
        <p:nvSpPr>
          <p:cNvPr id="3" name="Notes Placeholder 2"/>
          <p:cNvSpPr>
            <a:spLocks noGrp="1"/>
          </p:cNvSpPr>
          <p:nvPr>
            <p:ph type="body" idx="1"/>
          </p:nvPr>
        </p:nvSpPr>
        <p:spPr>
          <a:xfrm>
            <a:off x="1023462" y="3374431"/>
            <a:ext cx="8187690" cy="3196828"/>
          </a:xfrm>
          <a:prstGeom prst="rect">
            <a:avLst/>
          </a:prstGeom>
        </p:spPr>
        <p:txBody>
          <a:bodyPr/>
          <a:lstStyle/>
          <a:p>
            <a:r>
              <a:rPr lang="en-GB" baseline="0" dirty="0" smtClean="0"/>
              <a:t>For example, to answer the question that ‘how many mammals in the image’, given an photo which contains dog, cat and bird, we need the common sense knowledge that dog and cat are mammals but bird is not.</a:t>
            </a:r>
          </a:p>
          <a:p>
            <a:endParaRPr lang="en-GB" baseline="0" dirty="0" smtClean="0"/>
          </a:p>
          <a:p>
            <a:r>
              <a:rPr lang="en-GB" baseline="0" dirty="0" smtClean="0"/>
              <a:t>Another example is shown on the lower right and the question is ‘why are they wearing such bright colour?’. The external source knowledge required here is that bright colour jacket can be used for safety reasons.</a:t>
            </a:r>
            <a:r>
              <a:rPr lang="en-GB" baseline="0" dirty="0"/>
              <a:t>.</a:t>
            </a:r>
            <a:endParaRPr lang="en-GB" baseline="0" dirty="0" smtClean="0"/>
          </a:p>
        </p:txBody>
      </p:sp>
      <p:sp>
        <p:nvSpPr>
          <p:cNvPr id="4" name="Slide Number Placeholder 3"/>
          <p:cNvSpPr>
            <a:spLocks noGrp="1"/>
          </p:cNvSpPr>
          <p:nvPr>
            <p:ph type="sldNum" sz="quarter" idx="10"/>
          </p:nvPr>
        </p:nvSpPr>
        <p:spPr/>
        <p:txBody>
          <a:bodyPr/>
          <a:lstStyle/>
          <a:p>
            <a:fld id="{6E20C50A-3DB7-4516-B5E7-E2C0ED302F60}" type="slidenum">
              <a:rPr lang="en-GB" smtClean="0">
                <a:solidFill>
                  <a:srgbClr val="000000"/>
                </a:solidFill>
              </a:rPr>
              <a:pPr/>
              <a:t>21</a:t>
            </a:fld>
            <a:endParaRPr lang="en-GB">
              <a:solidFill>
                <a:srgbClr val="000000"/>
              </a:solidFill>
            </a:endParaRPr>
          </a:p>
        </p:txBody>
      </p:sp>
    </p:spTree>
    <p:extLst>
      <p:ext uri="{BB962C8B-B14F-4D97-AF65-F5344CB8AC3E}">
        <p14:creationId xmlns:p14="http://schemas.microsoft.com/office/powerpoint/2010/main" val="3873287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13100" y="463550"/>
            <a:ext cx="3822700" cy="2647950"/>
          </a:xfrm>
        </p:spPr>
      </p:sp>
      <p:sp>
        <p:nvSpPr>
          <p:cNvPr id="3" name="Notes Placeholder 2"/>
          <p:cNvSpPr>
            <a:spLocks noGrp="1"/>
          </p:cNvSpPr>
          <p:nvPr>
            <p:ph type="body" idx="1"/>
          </p:nvPr>
        </p:nvSpPr>
        <p:spPr>
          <a:xfrm>
            <a:off x="1023462" y="3374431"/>
            <a:ext cx="8187690" cy="3196828"/>
          </a:xfrm>
          <a:prstGeom prst="rect">
            <a:avLst/>
          </a:prstGeom>
        </p:spPr>
        <p:txBody>
          <a:bodyPr/>
          <a:lstStyle/>
          <a:p>
            <a:r>
              <a:rPr lang="en-GB" dirty="0" smtClean="0"/>
              <a:t>There is a real example produced</a:t>
            </a:r>
            <a:r>
              <a:rPr lang="en-GB" baseline="0" dirty="0" smtClean="0"/>
              <a:t> by our ACK system.</a:t>
            </a:r>
          </a:p>
          <a:p>
            <a:endParaRPr lang="en-GB" baseline="0" dirty="0" smtClean="0"/>
          </a:p>
          <a:p>
            <a:r>
              <a:rPr lang="en-GB" baseline="0" dirty="0" smtClean="0"/>
              <a:t>Given a such image, multiple attributes are first detected and further produce an internal textual representation. External Knowledge are mined from the Knowledge Base via the top-5 detected attributes as queries. All these information are encoded as vector representations. Given a question ‘why do they have umbrellas’, we give the word ‘shade’ as the answer.</a:t>
            </a:r>
          </a:p>
          <a:p>
            <a:endParaRPr lang="en-GB" baseline="0" dirty="0" smtClean="0"/>
          </a:p>
          <a:p>
            <a:r>
              <a:rPr lang="en-GB" baseline="0" dirty="0" smtClean="0"/>
              <a:t>A key common sense knowledge reasons to the answer here is that ‘Larger umbrellas are often used as points of shade on a sunny beach.’</a:t>
            </a:r>
            <a:endParaRPr lang="en-GB" dirty="0"/>
          </a:p>
        </p:txBody>
      </p:sp>
      <p:sp>
        <p:nvSpPr>
          <p:cNvPr id="4" name="Slide Number Placeholder 3"/>
          <p:cNvSpPr>
            <a:spLocks noGrp="1"/>
          </p:cNvSpPr>
          <p:nvPr>
            <p:ph type="sldNum" sz="quarter" idx="10"/>
          </p:nvPr>
        </p:nvSpPr>
        <p:spPr/>
        <p:txBody>
          <a:bodyPr/>
          <a:lstStyle/>
          <a:p>
            <a:fld id="{6E20C50A-3DB7-4516-B5E7-E2C0ED302F60}" type="slidenum">
              <a:rPr lang="en-GB" smtClean="0">
                <a:solidFill>
                  <a:srgbClr val="000000"/>
                </a:solidFill>
              </a:rPr>
              <a:pPr/>
              <a:t>26</a:t>
            </a:fld>
            <a:endParaRPr lang="en-GB">
              <a:solidFill>
                <a:srgbClr val="000000"/>
              </a:solidFill>
            </a:endParaRPr>
          </a:p>
        </p:txBody>
      </p:sp>
    </p:spTree>
    <p:extLst>
      <p:ext uri="{BB962C8B-B14F-4D97-AF65-F5344CB8AC3E}">
        <p14:creationId xmlns:p14="http://schemas.microsoft.com/office/powerpoint/2010/main" val="35409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023939" y="3374112"/>
            <a:ext cx="8186737" cy="3197782"/>
          </a:xfrm>
          <a:prstGeom prst="rect">
            <a:avLst/>
          </a:prstGeom>
        </p:spPr>
        <p:txBody>
          <a:bodyPr/>
          <a:lstStyle/>
          <a:p>
            <a:endParaRPr lang="en-AU" dirty="0"/>
          </a:p>
        </p:txBody>
      </p:sp>
      <p:sp>
        <p:nvSpPr>
          <p:cNvPr id="4" name="Slide Number Placeholder 3"/>
          <p:cNvSpPr>
            <a:spLocks noGrp="1"/>
          </p:cNvSpPr>
          <p:nvPr>
            <p:ph type="sldNum" sz="quarter" idx="10"/>
          </p:nvPr>
        </p:nvSpPr>
        <p:spPr/>
        <p:txBody>
          <a:bodyPr/>
          <a:lstStyle/>
          <a:p>
            <a:fld id="{EE29B6BF-24A4-4947-9DBC-C3A66F091AFB}" type="slidenum">
              <a:rPr lang="en-AU" smtClean="0"/>
              <a:pPr/>
              <a:t>37</a:t>
            </a:fld>
            <a:endParaRPr lang="en-AU"/>
          </a:p>
        </p:txBody>
      </p:sp>
    </p:spTree>
    <p:extLst>
      <p:ext uri="{BB962C8B-B14F-4D97-AF65-F5344CB8AC3E}">
        <p14:creationId xmlns:p14="http://schemas.microsoft.com/office/powerpoint/2010/main" val="401559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8"/>
            <a:ext cx="84201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5C2EEC79-B032-4E7E-A407-14C1C742A9EF}" type="datetimeFigureOut">
              <a:rPr lang="en-AU" smtClean="0"/>
              <a:t>26/07/2017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EE659B0-32E6-41E6-99A7-E38FECE34E8B}" type="slidenum">
              <a:rPr lang="en-AU" smtClean="0"/>
              <a:t>‹#›</a:t>
            </a:fld>
            <a:endParaRPr lang="en-AU"/>
          </a:p>
        </p:txBody>
      </p:sp>
      <p:pic>
        <p:nvPicPr>
          <p:cNvPr id="7" name="Picture 1"/>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l="-69" t="20061" r="69" b="20001"/>
          <a:stretch>
            <a:fillRect/>
          </a:stretch>
        </p:blipFill>
        <p:spPr bwMode="auto">
          <a:xfrm>
            <a:off x="8172450" y="6213475"/>
            <a:ext cx="17494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7"/>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0" y="6002338"/>
            <a:ext cx="3440113"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pic>
        <p:nvPicPr>
          <p:cNvPr id="9" name="Picture 26"/>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l="-5" t="-9329" r="36285" b="36848"/>
          <a:stretch>
            <a:fillRect/>
          </a:stretch>
        </p:blipFill>
        <p:spPr bwMode="auto">
          <a:xfrm>
            <a:off x="5608638" y="1854200"/>
            <a:ext cx="429895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39386872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5C2EEC79-B032-4E7E-A407-14C1C742A9EF}" type="datetimeFigureOut">
              <a:rPr lang="en-AU" smtClean="0"/>
              <a:t>26/07/2017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AE216C2-EDCB-0947-88F8-188843DF9E8C}" type="slidenum">
              <a:rPr lang="en-US" smtClean="0"/>
              <a:pPr/>
              <a:t>‹#›</a:t>
            </a:fld>
            <a:endParaRPr lang="en-US"/>
          </a:p>
        </p:txBody>
      </p:sp>
    </p:spTree>
    <p:extLst>
      <p:ext uri="{BB962C8B-B14F-4D97-AF65-F5344CB8AC3E}">
        <p14:creationId xmlns:p14="http://schemas.microsoft.com/office/powerpoint/2010/main" val="311912044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41"/>
            <a:ext cx="2414588"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536576" y="274641"/>
            <a:ext cx="707866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5C2EEC79-B032-4E7E-A407-14C1C742A9EF}" type="datetimeFigureOut">
              <a:rPr lang="en-AU" smtClean="0"/>
              <a:t>26/07/2017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F2A498A-6F32-DB4B-9665-7AF63040D5CC}" type="slidenum">
              <a:rPr lang="en-US" smtClean="0"/>
              <a:pPr/>
              <a:t>‹#›</a:t>
            </a:fld>
            <a:endParaRPr lang="en-US"/>
          </a:p>
        </p:txBody>
      </p:sp>
    </p:spTree>
    <p:extLst>
      <p:ext uri="{BB962C8B-B14F-4D97-AF65-F5344CB8AC3E}">
        <p14:creationId xmlns:p14="http://schemas.microsoft.com/office/powerpoint/2010/main" val="159576189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5C2EEC79-B032-4E7E-A407-14C1C742A9EF}" type="datetimeFigureOut">
              <a:rPr lang="en-AU" smtClean="0"/>
              <a:t>26/07/2017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E4C6B7-C63D-2541-8199-359FD268763D}" type="slidenum">
              <a:rPr lang="en-US" smtClean="0"/>
              <a:pPr/>
              <a:t>‹#›</a:t>
            </a:fld>
            <a:endParaRPr lang="en-US"/>
          </a:p>
        </p:txBody>
      </p:sp>
    </p:spTree>
    <p:extLst>
      <p:ext uri="{BB962C8B-B14F-4D97-AF65-F5344CB8AC3E}">
        <p14:creationId xmlns:p14="http://schemas.microsoft.com/office/powerpoint/2010/main" val="177598769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3"/>
            <a:ext cx="84201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2EEC79-B032-4E7E-A407-14C1C742A9EF}" type="datetimeFigureOut">
              <a:rPr lang="en-AU" smtClean="0"/>
              <a:t>26/07/2017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5B8AFD4-D792-CD4C-831F-5C986FB07F23}" type="slidenum">
              <a:rPr lang="en-US" smtClean="0"/>
              <a:pPr/>
              <a:t>‹#›</a:t>
            </a:fld>
            <a:endParaRPr lang="en-US"/>
          </a:p>
        </p:txBody>
      </p:sp>
    </p:spTree>
    <p:extLst>
      <p:ext uri="{BB962C8B-B14F-4D97-AF65-F5344CB8AC3E}">
        <p14:creationId xmlns:p14="http://schemas.microsoft.com/office/powerpoint/2010/main" val="319148384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536575" y="1600203"/>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5448300" y="1600203"/>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5C2EEC79-B032-4E7E-A407-14C1C742A9EF}" type="datetimeFigureOut">
              <a:rPr lang="en-AU" smtClean="0"/>
              <a:t>26/07/2017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53F6FCE-6CD1-DC49-965F-35FF8872E03B}" type="slidenum">
              <a:rPr lang="en-US" smtClean="0"/>
              <a:pPr/>
              <a:t>‹#›</a:t>
            </a:fld>
            <a:endParaRPr lang="en-US"/>
          </a:p>
        </p:txBody>
      </p:sp>
    </p:spTree>
    <p:extLst>
      <p:ext uri="{BB962C8B-B14F-4D97-AF65-F5344CB8AC3E}">
        <p14:creationId xmlns:p14="http://schemas.microsoft.com/office/powerpoint/2010/main" val="185547306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5032112"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2"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5C2EEC79-B032-4E7E-A407-14C1C742A9EF}" type="datetimeFigureOut">
              <a:rPr lang="en-AU" smtClean="0"/>
              <a:t>26/07/2017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311F6FC-4B47-A144-A900-18769DDDD1E1}" type="slidenum">
              <a:rPr lang="en-US" smtClean="0"/>
              <a:pPr/>
              <a:t>‹#›</a:t>
            </a:fld>
            <a:endParaRPr lang="en-US"/>
          </a:p>
        </p:txBody>
      </p:sp>
    </p:spTree>
    <p:extLst>
      <p:ext uri="{BB962C8B-B14F-4D97-AF65-F5344CB8AC3E}">
        <p14:creationId xmlns:p14="http://schemas.microsoft.com/office/powerpoint/2010/main" val="26957916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5C2EEC79-B032-4E7E-A407-14C1C742A9EF}" type="datetimeFigureOut">
              <a:rPr lang="en-AU" smtClean="0"/>
              <a:t>26/07/2017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CF73940-3AF9-B849-8A74-0645490D71BB}" type="slidenum">
              <a:rPr lang="en-US" smtClean="0"/>
              <a:pPr/>
              <a:t>‹#›</a:t>
            </a:fld>
            <a:endParaRPr lang="en-US"/>
          </a:p>
        </p:txBody>
      </p:sp>
    </p:spTree>
    <p:extLst>
      <p:ext uri="{BB962C8B-B14F-4D97-AF65-F5344CB8AC3E}">
        <p14:creationId xmlns:p14="http://schemas.microsoft.com/office/powerpoint/2010/main" val="106498185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EEC79-B032-4E7E-A407-14C1C742A9EF}" type="datetimeFigureOut">
              <a:rPr lang="en-AU" smtClean="0"/>
              <a:t>26/07/2017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86477A7-0DFD-0A45-8546-21FD18BF5998}" type="slidenum">
              <a:rPr lang="en-US" smtClean="0"/>
              <a:pPr/>
              <a:t>‹#›</a:t>
            </a:fld>
            <a:endParaRPr lang="en-US"/>
          </a:p>
        </p:txBody>
      </p:sp>
    </p:spTree>
    <p:extLst>
      <p:ext uri="{BB962C8B-B14F-4D97-AF65-F5344CB8AC3E}">
        <p14:creationId xmlns:p14="http://schemas.microsoft.com/office/powerpoint/2010/main" val="28622829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872972" y="273053"/>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2EEC79-B032-4E7E-A407-14C1C742A9EF}" type="datetimeFigureOut">
              <a:rPr lang="en-AU" smtClean="0"/>
              <a:t>26/07/2017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9A48977-C472-9642-9550-7156615FB942}" type="slidenum">
              <a:rPr lang="en-US" smtClean="0"/>
              <a:pPr/>
              <a:t>‹#›</a:t>
            </a:fld>
            <a:endParaRPr lang="en-US"/>
          </a:p>
        </p:txBody>
      </p:sp>
    </p:spTree>
    <p:extLst>
      <p:ext uri="{BB962C8B-B14F-4D97-AF65-F5344CB8AC3E}">
        <p14:creationId xmlns:p14="http://schemas.microsoft.com/office/powerpoint/2010/main" val="762843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2EEC79-B032-4E7E-A407-14C1C742A9EF}" type="datetimeFigureOut">
              <a:rPr lang="en-AU" smtClean="0"/>
              <a:t>26/07/2017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81AA4AA-6650-C14C-A6B2-EE9411512F96}" type="slidenum">
              <a:rPr lang="en-US" smtClean="0"/>
              <a:pPr/>
              <a:t>‹#›</a:t>
            </a:fld>
            <a:endParaRPr lang="en-US"/>
          </a:p>
        </p:txBody>
      </p:sp>
    </p:spTree>
    <p:extLst>
      <p:ext uri="{BB962C8B-B14F-4D97-AF65-F5344CB8AC3E}">
        <p14:creationId xmlns:p14="http://schemas.microsoft.com/office/powerpoint/2010/main" val="102866153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95300" y="1600203"/>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95300" y="635635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EEC79-B032-4E7E-A407-14C1C742A9EF}" type="datetimeFigureOut">
              <a:rPr lang="en-AU" smtClean="0"/>
              <a:t>26/07/2017</a:t>
            </a:fld>
            <a:endParaRPr lang="en-AU"/>
          </a:p>
        </p:txBody>
      </p:sp>
      <p:sp>
        <p:nvSpPr>
          <p:cNvPr id="5" name="Footer Placeholder 4"/>
          <p:cNvSpPr>
            <a:spLocks noGrp="1"/>
          </p:cNvSpPr>
          <p:nvPr>
            <p:ph type="ftr" sz="quarter" idx="3"/>
          </p:nvPr>
        </p:nvSpPr>
        <p:spPr>
          <a:xfrm>
            <a:off x="3384550" y="635635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7099300" y="635635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3E724-9280-0B4A-9B47-37E0AF148B5D}" type="slidenum">
              <a:rPr lang="en-US" smtClean="0"/>
              <a:pPr/>
              <a:t>‹#›</a:t>
            </a:fld>
            <a:endParaRPr lang="en-US"/>
          </a:p>
        </p:txBody>
      </p:sp>
    </p:spTree>
    <p:extLst>
      <p:ext uri="{BB962C8B-B14F-4D97-AF65-F5344CB8AC3E}">
        <p14:creationId xmlns:p14="http://schemas.microsoft.com/office/powerpoint/2010/main" val="3211566006"/>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ransition>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arxiv.org/abs/1707.04968"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2480" y="1958975"/>
            <a:ext cx="9289032" cy="1470025"/>
          </a:xfrm>
        </p:spPr>
        <p:txBody>
          <a:bodyPr>
            <a:normAutofit/>
          </a:bodyPr>
          <a:lstStyle/>
          <a:p>
            <a:r>
              <a:rPr lang="en-AU" sz="3600" dirty="0"/>
              <a:t>VQA, and why it’s asking the wrong question</a:t>
            </a:r>
            <a:endParaRPr lang="zh-CN" altLang="en-US" sz="4000" dirty="0">
              <a:latin typeface="Calibri" charset="0"/>
            </a:endParaRPr>
          </a:p>
        </p:txBody>
      </p:sp>
      <p:sp>
        <p:nvSpPr>
          <p:cNvPr id="3" name="标题 1"/>
          <p:cNvSpPr txBox="1">
            <a:spLocks/>
          </p:cNvSpPr>
          <p:nvPr/>
        </p:nvSpPr>
        <p:spPr bwMode="auto">
          <a:xfrm>
            <a:off x="1352600" y="4047207"/>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AU" dirty="0" smtClean="0"/>
              <a:t>Anton </a:t>
            </a:r>
            <a:r>
              <a:rPr lang="en-AU" dirty="0"/>
              <a:t>van den </a:t>
            </a:r>
            <a:r>
              <a:rPr lang="en-AU" dirty="0" smtClean="0"/>
              <a:t>Hengel</a:t>
            </a:r>
            <a:r>
              <a:rPr lang="en-AU" sz="1050" dirty="0" smtClean="0"/>
              <a:t>,</a:t>
            </a:r>
            <a:endParaRPr lang="en-AU" dirty="0" smtClean="0"/>
          </a:p>
          <a:p>
            <a:r>
              <a:rPr lang="en-AU" dirty="0" smtClean="0"/>
              <a:t>The </a:t>
            </a:r>
            <a:r>
              <a:rPr lang="en-AU" dirty="0"/>
              <a:t>Australian Centre </a:t>
            </a:r>
            <a:r>
              <a:rPr lang="en-AU" dirty="0" smtClean="0"/>
              <a:t>for Visual Technologies, Director</a:t>
            </a:r>
          </a:p>
          <a:p>
            <a:r>
              <a:rPr lang="en-AU" dirty="0"/>
              <a:t>The University of Adelaide, </a:t>
            </a:r>
            <a:r>
              <a:rPr lang="en-AU" dirty="0" smtClean="0"/>
              <a:t>Professor</a:t>
            </a:r>
            <a:endParaRPr lang="en-AU"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 y="-23636"/>
            <a:ext cx="11068118" cy="6909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AU" dirty="0" smtClean="0">
                <a:solidFill>
                  <a:schemeClr val="bg1"/>
                </a:solidFill>
              </a:rPr>
              <a:t>Did this player win the point?</a:t>
            </a:r>
            <a:endParaRPr lang="en-AU" dirty="0">
              <a:solidFill>
                <a:schemeClr val="bg1"/>
              </a:solidFill>
            </a:endParaRPr>
          </a:p>
        </p:txBody>
      </p:sp>
      <p:sp>
        <p:nvSpPr>
          <p:cNvPr id="3" name="Content Placeholder 2"/>
          <p:cNvSpPr>
            <a:spLocks noGrp="1"/>
          </p:cNvSpPr>
          <p:nvPr>
            <p:ph idx="1"/>
          </p:nvPr>
        </p:nvSpPr>
        <p:spPr>
          <a:xfrm>
            <a:off x="214064" y="5229200"/>
            <a:ext cx="8915400" cy="3886200"/>
          </a:xfrm>
        </p:spPr>
        <p:txBody>
          <a:bodyPr/>
          <a:lstStyle/>
          <a:p>
            <a:pPr marL="514350" indent="-514350">
              <a:buClr>
                <a:schemeClr val="bg1"/>
              </a:buClr>
              <a:buFont typeface="+mj-lt"/>
              <a:buAutoNum type="arabicPeriod"/>
            </a:pPr>
            <a:r>
              <a:rPr lang="en-AU" b="1" dirty="0" smtClean="0">
                <a:solidFill>
                  <a:schemeClr val="bg1"/>
                </a:solidFill>
              </a:rPr>
              <a:t>yes</a:t>
            </a:r>
            <a:endParaRPr lang="en-AU" dirty="0">
              <a:solidFill>
                <a:schemeClr val="bg1"/>
              </a:solidFill>
            </a:endParaRPr>
          </a:p>
          <a:p>
            <a:pPr marL="514350" indent="-514350">
              <a:buClr>
                <a:schemeClr val="bg1"/>
              </a:buClr>
              <a:buFont typeface="+mj-lt"/>
              <a:buAutoNum type="arabicPeriod"/>
            </a:pPr>
            <a:r>
              <a:rPr lang="en-AU" b="1" dirty="0">
                <a:solidFill>
                  <a:schemeClr val="bg1"/>
                </a:solidFill>
              </a:rPr>
              <a:t>tennis </a:t>
            </a:r>
            <a:r>
              <a:rPr lang="en-AU" b="1" dirty="0" smtClean="0">
                <a:solidFill>
                  <a:schemeClr val="bg1"/>
                </a:solidFill>
              </a:rPr>
              <a:t>court</a:t>
            </a:r>
            <a:endParaRPr lang="en-AU" dirty="0">
              <a:solidFill>
                <a:schemeClr val="bg1"/>
              </a:solidFill>
            </a:endParaRPr>
          </a:p>
          <a:p>
            <a:pPr>
              <a:buClr>
                <a:schemeClr val="bg1"/>
              </a:buClr>
            </a:pPr>
            <a:endParaRPr lang="en-AU" dirty="0">
              <a:solidFill>
                <a:schemeClr val="bg1"/>
              </a:solidFill>
            </a:endParaRPr>
          </a:p>
        </p:txBody>
      </p:sp>
      <p:sp>
        <p:nvSpPr>
          <p:cNvPr id="6" name="TextBox 5"/>
          <p:cNvSpPr txBox="1"/>
          <p:nvPr/>
        </p:nvSpPr>
        <p:spPr>
          <a:xfrm>
            <a:off x="5736504" y="6444044"/>
            <a:ext cx="4788490" cy="369332"/>
          </a:xfrm>
          <a:prstGeom prst="rect">
            <a:avLst/>
          </a:prstGeom>
          <a:noFill/>
        </p:spPr>
        <p:txBody>
          <a:bodyPr wrap="none" rtlCol="0">
            <a:spAutoFit/>
          </a:bodyPr>
          <a:lstStyle/>
          <a:p>
            <a:pPr defTabSz="742968"/>
            <a:r>
              <a:rPr lang="en-AU" dirty="0" smtClean="0">
                <a:solidFill>
                  <a:schemeClr val="bg1"/>
                </a:solidFill>
                <a:ea typeface="ＭＳ Ｐゴシック" charset="0"/>
              </a:rPr>
              <a:t>Image and VQA:</a:t>
            </a:r>
            <a:r>
              <a:rPr lang="en-AU" b="1" dirty="0" smtClean="0">
                <a:solidFill>
                  <a:schemeClr val="bg1"/>
                </a:solidFill>
                <a:ea typeface="ＭＳ Ｐゴシック" charset="0"/>
              </a:rPr>
              <a:t> </a:t>
            </a:r>
            <a:r>
              <a:rPr lang="en-AU" dirty="0">
                <a:solidFill>
                  <a:schemeClr val="bg1"/>
                </a:solidFill>
                <a:ea typeface="ＭＳ Ｐゴシック" charset="0"/>
              </a:rPr>
              <a:t>http://visualqa.csail.mit.edu</a:t>
            </a:r>
            <a:r>
              <a:rPr lang="en-AU" dirty="0" smtClean="0">
                <a:solidFill>
                  <a:schemeClr val="bg1"/>
                </a:solidFill>
                <a:ea typeface="ＭＳ Ｐゴシック" charset="0"/>
              </a:rPr>
              <a:t>/</a:t>
            </a:r>
            <a:endParaRPr lang="en-AU" dirty="0">
              <a:solidFill>
                <a:schemeClr val="bg1"/>
              </a:solidFill>
              <a:ea typeface="ＭＳ Ｐゴシック" charset="0"/>
            </a:endParaRPr>
          </a:p>
        </p:txBody>
      </p:sp>
    </p:spTree>
    <p:extLst>
      <p:ext uri="{BB962C8B-B14F-4D97-AF65-F5344CB8AC3E}">
        <p14:creationId xmlns:p14="http://schemas.microsoft.com/office/powerpoint/2010/main" val="91903398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 y="-27384"/>
            <a:ext cx="10957071" cy="7202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AU" dirty="0" smtClean="0">
                <a:solidFill>
                  <a:schemeClr val="bg1"/>
                </a:solidFill>
              </a:rPr>
              <a:t>Where was this photo taken?</a:t>
            </a:r>
            <a:endParaRPr lang="en-AU" dirty="0">
              <a:solidFill>
                <a:schemeClr val="bg1"/>
              </a:solidFill>
            </a:endParaRPr>
          </a:p>
        </p:txBody>
      </p:sp>
      <p:sp>
        <p:nvSpPr>
          <p:cNvPr id="3" name="Content Placeholder 2"/>
          <p:cNvSpPr>
            <a:spLocks noGrp="1"/>
          </p:cNvSpPr>
          <p:nvPr>
            <p:ph idx="1"/>
          </p:nvPr>
        </p:nvSpPr>
        <p:spPr>
          <a:xfrm>
            <a:off x="682026" y="4482117"/>
            <a:ext cx="9882076" cy="2223247"/>
          </a:xfrm>
        </p:spPr>
        <p:txBody>
          <a:bodyPr/>
          <a:lstStyle/>
          <a:p>
            <a:pPr marL="971550" lvl="1" indent="-514350">
              <a:buClr>
                <a:schemeClr val="bg1"/>
              </a:buClr>
              <a:buFont typeface="+mj-lt"/>
              <a:buAutoNum type="arabicPeriod"/>
            </a:pPr>
            <a:r>
              <a:rPr lang="en-AU" sz="3600" dirty="0" smtClean="0">
                <a:solidFill>
                  <a:schemeClr val="bg1"/>
                </a:solidFill>
              </a:rPr>
              <a:t>No</a:t>
            </a:r>
          </a:p>
          <a:p>
            <a:pPr marL="971550" lvl="1" indent="-514350">
              <a:buClr>
                <a:schemeClr val="bg1"/>
              </a:buClr>
              <a:buFont typeface="+mj-lt"/>
              <a:buAutoNum type="arabicPeriod"/>
            </a:pPr>
            <a:r>
              <a:rPr lang="en-AU" sz="3600" dirty="0" smtClean="0">
                <a:solidFill>
                  <a:schemeClr val="bg1"/>
                </a:solidFill>
              </a:rPr>
              <a:t>Yes</a:t>
            </a:r>
          </a:p>
          <a:p>
            <a:pPr marL="971550" lvl="1" indent="-514350">
              <a:buClr>
                <a:schemeClr val="bg1"/>
              </a:buClr>
              <a:buFont typeface="+mj-lt"/>
              <a:buAutoNum type="arabicPeriod"/>
            </a:pPr>
            <a:r>
              <a:rPr lang="en-AU" sz="3600" dirty="0" smtClean="0">
                <a:solidFill>
                  <a:schemeClr val="bg1"/>
                </a:solidFill>
              </a:rPr>
              <a:t>Lake</a:t>
            </a:r>
            <a:endParaRPr lang="en-AU" sz="3600" dirty="0">
              <a:solidFill>
                <a:schemeClr val="bg1"/>
              </a:solidFill>
            </a:endParaRPr>
          </a:p>
        </p:txBody>
      </p:sp>
      <p:sp>
        <p:nvSpPr>
          <p:cNvPr id="5" name="TextBox 4"/>
          <p:cNvSpPr txBox="1"/>
          <p:nvPr/>
        </p:nvSpPr>
        <p:spPr>
          <a:xfrm>
            <a:off x="5736504" y="5944780"/>
            <a:ext cx="4788490" cy="369332"/>
          </a:xfrm>
          <a:prstGeom prst="rect">
            <a:avLst/>
          </a:prstGeom>
          <a:noFill/>
        </p:spPr>
        <p:txBody>
          <a:bodyPr wrap="none" rtlCol="0">
            <a:spAutoFit/>
          </a:bodyPr>
          <a:lstStyle/>
          <a:p>
            <a:pPr defTabSz="742968"/>
            <a:r>
              <a:rPr lang="en-AU" dirty="0" smtClean="0">
                <a:solidFill>
                  <a:schemeClr val="bg1"/>
                </a:solidFill>
                <a:ea typeface="ＭＳ Ｐゴシック" charset="0"/>
              </a:rPr>
              <a:t>Image and VQA:</a:t>
            </a:r>
            <a:r>
              <a:rPr lang="en-AU" b="1" dirty="0" smtClean="0">
                <a:solidFill>
                  <a:schemeClr val="bg1"/>
                </a:solidFill>
                <a:ea typeface="ＭＳ Ｐゴシック" charset="0"/>
              </a:rPr>
              <a:t> </a:t>
            </a:r>
            <a:r>
              <a:rPr lang="en-AU" dirty="0">
                <a:solidFill>
                  <a:schemeClr val="bg1"/>
                </a:solidFill>
                <a:ea typeface="ＭＳ Ｐゴシック" charset="0"/>
              </a:rPr>
              <a:t>http://visualqa.csail.mit.edu</a:t>
            </a:r>
            <a:r>
              <a:rPr lang="en-AU" dirty="0" smtClean="0">
                <a:solidFill>
                  <a:schemeClr val="bg1"/>
                </a:solidFill>
                <a:ea typeface="ＭＳ Ｐゴシック" charset="0"/>
              </a:rPr>
              <a:t>/</a:t>
            </a:r>
            <a:endParaRPr lang="en-AU" dirty="0">
              <a:solidFill>
                <a:schemeClr val="bg1"/>
              </a:solidFill>
              <a:ea typeface="ＭＳ Ｐゴシック" charset="0"/>
            </a:endParaRPr>
          </a:p>
        </p:txBody>
      </p:sp>
    </p:spTree>
    <p:extLst>
      <p:ext uri="{BB962C8B-B14F-4D97-AF65-F5344CB8AC3E}">
        <p14:creationId xmlns:p14="http://schemas.microsoft.com/office/powerpoint/2010/main" val="367785234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4323" y="-99392"/>
            <a:ext cx="11047633" cy="7274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899617"/>
            <a:ext cx="7243763" cy="1114425"/>
          </a:xfrm>
        </p:spPr>
        <p:txBody>
          <a:bodyPr/>
          <a:lstStyle/>
          <a:p>
            <a:pPr algn="l"/>
            <a:r>
              <a:rPr lang="en-AU" dirty="0" smtClean="0"/>
              <a:t>Who’s winning?</a:t>
            </a:r>
            <a:endParaRPr lang="en-AU" dirty="0"/>
          </a:p>
        </p:txBody>
      </p:sp>
      <p:sp>
        <p:nvSpPr>
          <p:cNvPr id="3" name="Content Placeholder 2"/>
          <p:cNvSpPr>
            <a:spLocks noGrp="1"/>
          </p:cNvSpPr>
          <p:nvPr>
            <p:ph idx="1"/>
          </p:nvPr>
        </p:nvSpPr>
        <p:spPr>
          <a:xfrm>
            <a:off x="776536" y="4519934"/>
            <a:ext cx="7243763" cy="3157538"/>
          </a:xfrm>
        </p:spPr>
        <p:txBody>
          <a:bodyPr/>
          <a:lstStyle/>
          <a:p>
            <a:r>
              <a:rPr lang="en-AU" dirty="0" smtClean="0"/>
              <a:t>Yes</a:t>
            </a:r>
          </a:p>
          <a:p>
            <a:r>
              <a:rPr lang="en-AU" dirty="0" smtClean="0"/>
              <a:t>No</a:t>
            </a:r>
          </a:p>
          <a:p>
            <a:r>
              <a:rPr lang="en-AU" dirty="0" smtClean="0"/>
              <a:t>Skiing</a:t>
            </a:r>
            <a:endParaRPr lang="en-AU" dirty="0"/>
          </a:p>
        </p:txBody>
      </p:sp>
      <p:sp>
        <p:nvSpPr>
          <p:cNvPr id="5" name="TextBox 4"/>
          <p:cNvSpPr txBox="1"/>
          <p:nvPr/>
        </p:nvSpPr>
        <p:spPr>
          <a:xfrm>
            <a:off x="5989319" y="6372036"/>
            <a:ext cx="3788217" cy="369332"/>
          </a:xfrm>
          <a:prstGeom prst="rect">
            <a:avLst/>
          </a:prstGeom>
          <a:noFill/>
        </p:spPr>
        <p:txBody>
          <a:bodyPr wrap="none" rtlCol="0">
            <a:spAutoFit/>
          </a:bodyPr>
          <a:lstStyle/>
          <a:p>
            <a:pPr defTabSz="742968"/>
            <a:r>
              <a:rPr lang="en-AU" dirty="0" smtClean="0">
                <a:solidFill>
                  <a:srgbClr val="000000"/>
                </a:solidFill>
                <a:ea typeface="ＭＳ Ｐゴシック" charset="0"/>
              </a:rPr>
              <a:t>Image:</a:t>
            </a:r>
            <a:r>
              <a:rPr lang="en-AU" b="1" dirty="0">
                <a:solidFill>
                  <a:srgbClr val="000000"/>
                </a:solidFill>
                <a:ea typeface="ＭＳ Ｐゴシック" charset="0"/>
              </a:rPr>
              <a:t> </a:t>
            </a:r>
            <a:r>
              <a:rPr lang="en-AU" dirty="0">
                <a:solidFill>
                  <a:srgbClr val="000000"/>
                </a:solidFill>
                <a:ea typeface="ＭＳ Ｐゴシック" charset="0"/>
              </a:rPr>
              <a:t>http://visualqa.csail.mit.edu</a:t>
            </a:r>
            <a:r>
              <a:rPr lang="en-AU" dirty="0" smtClean="0">
                <a:solidFill>
                  <a:srgbClr val="000000"/>
                </a:solidFill>
                <a:ea typeface="ＭＳ Ｐゴシック" charset="0"/>
              </a:rPr>
              <a:t>/</a:t>
            </a:r>
            <a:endParaRPr lang="en-AU" dirty="0">
              <a:solidFill>
                <a:srgbClr val="000000"/>
              </a:solidFill>
              <a:ea typeface="ＭＳ Ｐゴシック" charset="0"/>
            </a:endParaRPr>
          </a:p>
        </p:txBody>
      </p:sp>
    </p:spTree>
    <p:extLst>
      <p:ext uri="{BB962C8B-B14F-4D97-AF65-F5344CB8AC3E}">
        <p14:creationId xmlns:p14="http://schemas.microsoft.com/office/powerpoint/2010/main" val="195216899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NLP QA tackles harder questions</a:t>
            </a:r>
            <a:endParaRPr lang="en-AU" dirty="0"/>
          </a:p>
        </p:txBody>
      </p:sp>
      <p:sp>
        <p:nvSpPr>
          <p:cNvPr id="3" name="Content Placeholder 2"/>
          <p:cNvSpPr>
            <a:spLocks noGrp="1"/>
          </p:cNvSpPr>
          <p:nvPr>
            <p:ph idx="1"/>
          </p:nvPr>
        </p:nvSpPr>
        <p:spPr>
          <a:xfrm>
            <a:off x="695526" y="1268760"/>
            <a:ext cx="9010002" cy="4896544"/>
          </a:xfrm>
        </p:spPr>
        <p:txBody>
          <a:bodyPr>
            <a:normAutofit fontScale="92500" lnSpcReduction="10000"/>
          </a:bodyPr>
          <a:lstStyle/>
          <a:p>
            <a:r>
              <a:rPr lang="en-AU" dirty="0" smtClean="0"/>
              <a:t>TREC questions:</a:t>
            </a:r>
          </a:p>
          <a:p>
            <a:pPr lvl="1"/>
            <a:r>
              <a:rPr lang="en-AU" dirty="0" smtClean="0"/>
              <a:t>What </a:t>
            </a:r>
            <a:r>
              <a:rPr lang="en-AU" dirty="0"/>
              <a:t>was the monetary value of the Nobel Peace Prize in 1989? </a:t>
            </a:r>
            <a:endParaRPr lang="en-AU" dirty="0" smtClean="0"/>
          </a:p>
          <a:p>
            <a:pPr lvl="1"/>
            <a:r>
              <a:rPr lang="en-AU" dirty="0" smtClean="0"/>
              <a:t>What </a:t>
            </a:r>
            <a:r>
              <a:rPr lang="en-AU" dirty="0"/>
              <a:t>does the Peugeot company manufacture? </a:t>
            </a:r>
            <a:endParaRPr lang="en-AU" dirty="0" smtClean="0"/>
          </a:p>
          <a:p>
            <a:pPr lvl="1"/>
            <a:r>
              <a:rPr lang="en-AU" dirty="0" smtClean="0"/>
              <a:t>How </a:t>
            </a:r>
            <a:r>
              <a:rPr lang="en-AU" dirty="0"/>
              <a:t>much did Mercury spend on advertising in 1993? </a:t>
            </a:r>
            <a:endParaRPr lang="en-AU" dirty="0" smtClean="0"/>
          </a:p>
          <a:p>
            <a:pPr lvl="1"/>
            <a:r>
              <a:rPr lang="en-AU" dirty="0" smtClean="0"/>
              <a:t>What </a:t>
            </a:r>
            <a:r>
              <a:rPr lang="en-AU" dirty="0"/>
              <a:t>is the name of the managing director of Apricot Computer? </a:t>
            </a:r>
            <a:endParaRPr lang="en-AU" dirty="0" smtClean="0"/>
          </a:p>
          <a:p>
            <a:pPr lvl="1"/>
            <a:r>
              <a:rPr lang="en-AU" dirty="0" smtClean="0"/>
              <a:t>Why </a:t>
            </a:r>
            <a:r>
              <a:rPr lang="en-AU" dirty="0"/>
              <a:t>did David Koresh ask the FBI for a word processor? </a:t>
            </a:r>
            <a:endParaRPr lang="en-AU" dirty="0" smtClean="0"/>
          </a:p>
          <a:p>
            <a:r>
              <a:rPr lang="en-AU" dirty="0" smtClean="0"/>
              <a:t>From a large set of documents</a:t>
            </a:r>
          </a:p>
          <a:p>
            <a:pPr lvl="1"/>
            <a:r>
              <a:rPr lang="en-AU" dirty="0" smtClean="0"/>
              <a:t>Still closed world</a:t>
            </a:r>
            <a:endParaRPr lang="en-AU" dirty="0" smtClean="0"/>
          </a:p>
          <a:p>
            <a:r>
              <a:rPr lang="en-AU" dirty="0" smtClean="0"/>
              <a:t>Average </a:t>
            </a:r>
            <a:r>
              <a:rPr lang="en-AU" dirty="0" smtClean="0"/>
              <a:t>performance is about 70%</a:t>
            </a:r>
            <a:endParaRPr lang="en-AU" dirty="0"/>
          </a:p>
        </p:txBody>
      </p:sp>
    </p:spTree>
    <p:extLst>
      <p:ext uri="{BB962C8B-B14F-4D97-AF65-F5344CB8AC3E}">
        <p14:creationId xmlns:p14="http://schemas.microsoft.com/office/powerpoint/2010/main" val="311231778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NLP QA tackles harder questions</a:t>
            </a:r>
            <a:endParaRPr lang="en-AU" dirty="0"/>
          </a:p>
        </p:txBody>
      </p:sp>
      <p:sp>
        <p:nvSpPr>
          <p:cNvPr id="3" name="Content Placeholder 2"/>
          <p:cNvSpPr>
            <a:spLocks noGrp="1"/>
          </p:cNvSpPr>
          <p:nvPr>
            <p:ph idx="1"/>
          </p:nvPr>
        </p:nvSpPr>
        <p:spPr/>
        <p:txBody>
          <a:bodyPr/>
          <a:lstStyle/>
          <a:p>
            <a:r>
              <a:rPr lang="en-AU" dirty="0" smtClean="0"/>
              <a:t>Watson won Jeopardy</a:t>
            </a:r>
          </a:p>
          <a:p>
            <a:pPr lvl="1"/>
            <a:r>
              <a:rPr lang="en-AU" dirty="0" smtClean="0"/>
              <a:t>Q: William Wilkinson’s “An Account of the Principalities of Wallachia and Moldovia” inspired this author’s most famous novel</a:t>
            </a:r>
          </a:p>
          <a:p>
            <a:pPr lvl="1"/>
            <a:r>
              <a:rPr lang="en-AU" dirty="0" smtClean="0"/>
              <a:t>A: Bram </a:t>
            </a:r>
            <a:r>
              <a:rPr lang="en-AU" dirty="0"/>
              <a:t>Stoker </a:t>
            </a:r>
          </a:p>
        </p:txBody>
      </p:sp>
    </p:spTree>
    <p:extLst>
      <p:ext uri="{BB962C8B-B14F-4D97-AF65-F5344CB8AC3E}">
        <p14:creationId xmlns:p14="http://schemas.microsoft.com/office/powerpoint/2010/main" val="375547469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dracula"/>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95669" y="-171400"/>
            <a:ext cx="12673405" cy="71287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97785" y="159217"/>
            <a:ext cx="9003687" cy="533479"/>
          </a:xfrm>
        </p:spPr>
        <p:txBody>
          <a:bodyPr>
            <a:normAutofit fontScale="90000"/>
          </a:bodyPr>
          <a:lstStyle/>
          <a:p>
            <a:r>
              <a:rPr lang="en-AU" dirty="0" smtClean="0">
                <a:solidFill>
                  <a:schemeClr val="bg1"/>
                </a:solidFill>
              </a:rPr>
              <a:t>Who wrote a book about this guy?</a:t>
            </a:r>
            <a:endParaRPr lang="en-AU" dirty="0">
              <a:solidFill>
                <a:schemeClr val="bg1"/>
              </a:solidFill>
            </a:endParaRPr>
          </a:p>
        </p:txBody>
      </p:sp>
      <p:sp>
        <p:nvSpPr>
          <p:cNvPr id="4" name="Content Placeholder 3"/>
          <p:cNvSpPr>
            <a:spLocks noGrp="1"/>
          </p:cNvSpPr>
          <p:nvPr>
            <p:ph idx="1"/>
          </p:nvPr>
        </p:nvSpPr>
        <p:spPr/>
        <p:txBody>
          <a:bodyPr/>
          <a:lstStyle/>
          <a:p>
            <a:endParaRPr lang="en-AU" dirty="0"/>
          </a:p>
        </p:txBody>
      </p:sp>
      <p:sp>
        <p:nvSpPr>
          <p:cNvPr id="5" name="Content Placeholder 2"/>
          <p:cNvSpPr txBox="1">
            <a:spLocks/>
          </p:cNvSpPr>
          <p:nvPr/>
        </p:nvSpPr>
        <p:spPr>
          <a:xfrm>
            <a:off x="682026" y="4482117"/>
            <a:ext cx="9882076" cy="2223247"/>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AU" dirty="0" err="1">
                <a:solidFill>
                  <a:schemeClr val="bg1"/>
                </a:solidFill>
              </a:rPr>
              <a:t>michael</a:t>
            </a:r>
            <a:endParaRPr lang="en-AU" dirty="0">
              <a:solidFill>
                <a:schemeClr val="bg1"/>
              </a:solidFill>
            </a:endParaRPr>
          </a:p>
          <a:p>
            <a:r>
              <a:rPr lang="en-AU" dirty="0">
                <a:solidFill>
                  <a:schemeClr val="bg1"/>
                </a:solidFill>
              </a:rPr>
              <a:t>bill</a:t>
            </a:r>
          </a:p>
          <a:p>
            <a:r>
              <a:rPr lang="en-AU" dirty="0">
                <a:solidFill>
                  <a:schemeClr val="bg1"/>
                </a:solidFill>
              </a:rPr>
              <a:t>queen</a:t>
            </a:r>
          </a:p>
          <a:p>
            <a:r>
              <a:rPr lang="en-AU" dirty="0">
                <a:solidFill>
                  <a:schemeClr val="bg1"/>
                </a:solidFill>
              </a:rPr>
              <a:t>big</a:t>
            </a:r>
          </a:p>
          <a:p>
            <a:r>
              <a:rPr lang="en-AU" dirty="0">
                <a:solidFill>
                  <a:schemeClr val="bg1"/>
                </a:solidFill>
              </a:rPr>
              <a:t>baby</a:t>
            </a:r>
          </a:p>
        </p:txBody>
      </p:sp>
    </p:spTree>
    <p:extLst>
      <p:ext uri="{BB962C8B-B14F-4D97-AF65-F5344CB8AC3E}">
        <p14:creationId xmlns:p14="http://schemas.microsoft.com/office/powerpoint/2010/main" val="2445636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NLP QA is complex</a:t>
            </a:r>
            <a:endParaRPr lang="en-AU" dirty="0"/>
          </a:p>
        </p:txBody>
      </p:sp>
      <p:sp>
        <p:nvSpPr>
          <p:cNvPr id="3" name="Content Placeholder 2"/>
          <p:cNvSpPr>
            <a:spLocks noGrp="1"/>
          </p:cNvSpPr>
          <p:nvPr>
            <p:ph idx="1"/>
          </p:nvPr>
        </p:nvSpPr>
        <p:spPr/>
        <p:txBody>
          <a:bodyPr/>
          <a:lstStyle/>
          <a:p>
            <a:endParaRPr lang="en-AU"/>
          </a:p>
        </p:txBody>
      </p:sp>
      <p:pic>
        <p:nvPicPr>
          <p:cNvPr id="8195"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170" y="1268760"/>
            <a:ext cx="9797374"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211983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How much can an RNN remember?</a:t>
            </a:r>
            <a:endParaRPr lang="en-AU" dirty="0"/>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16623" t="19033" r="15170" b="29027"/>
          <a:stretch/>
        </p:blipFill>
        <p:spPr>
          <a:xfrm>
            <a:off x="776536" y="1556791"/>
            <a:ext cx="8496944" cy="4313611"/>
          </a:xfrm>
        </p:spPr>
      </p:pic>
    </p:spTree>
    <p:extLst>
      <p:ext uri="{BB962C8B-B14F-4D97-AF65-F5344CB8AC3E}">
        <p14:creationId xmlns:p14="http://schemas.microsoft.com/office/powerpoint/2010/main" val="34296764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88913"/>
            <a:ext cx="9138220" cy="1371600"/>
          </a:xfrm>
        </p:spPr>
        <p:txBody>
          <a:bodyPr/>
          <a:lstStyle/>
          <a:p>
            <a:r>
              <a:rPr lang="en-AU" dirty="0" smtClean="0"/>
              <a:t>We’re not covering the training data</a:t>
            </a:r>
            <a:endParaRPr lang="en-AU" dirty="0"/>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10813" t="15024" r="19005" b="2535"/>
          <a:stretch/>
        </p:blipFill>
        <p:spPr>
          <a:xfrm>
            <a:off x="1532998" y="1340768"/>
            <a:ext cx="6804378" cy="5328592"/>
          </a:xfrm>
        </p:spPr>
      </p:pic>
    </p:spTree>
    <p:extLst>
      <p:ext uri="{BB962C8B-B14F-4D97-AF65-F5344CB8AC3E}">
        <p14:creationId xmlns:p14="http://schemas.microsoft.com/office/powerpoint/2010/main" val="31410969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Covering all of the training data</a:t>
            </a:r>
            <a:endParaRPr lang="en-AU" dirty="0"/>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t="24435" r="2045" b="31817"/>
          <a:stretch/>
        </p:blipFill>
        <p:spPr>
          <a:xfrm>
            <a:off x="468971" y="2132856"/>
            <a:ext cx="8948525" cy="2664296"/>
          </a:xfrm>
        </p:spPr>
      </p:pic>
      <p:sp>
        <p:nvSpPr>
          <p:cNvPr id="3" name="TextBox 2"/>
          <p:cNvSpPr txBox="1"/>
          <p:nvPr/>
        </p:nvSpPr>
        <p:spPr>
          <a:xfrm>
            <a:off x="4516672" y="6002704"/>
            <a:ext cx="5260864" cy="738664"/>
          </a:xfrm>
          <a:prstGeom prst="rect">
            <a:avLst/>
          </a:prstGeom>
          <a:noFill/>
        </p:spPr>
        <p:txBody>
          <a:bodyPr wrap="none" rtlCol="0">
            <a:spAutoFit/>
          </a:bodyPr>
          <a:lstStyle/>
          <a:p>
            <a:r>
              <a:rPr lang="en-AU" sz="1400" dirty="0"/>
              <a:t>Visual Question Answering with Memory-Augmented Networks </a:t>
            </a:r>
            <a:endParaRPr lang="en-AU" sz="1400" dirty="0" smtClean="0"/>
          </a:p>
          <a:p>
            <a:r>
              <a:rPr lang="en-AU" sz="1400" dirty="0" smtClean="0"/>
              <a:t>Chao </a:t>
            </a:r>
            <a:r>
              <a:rPr lang="en-AU" sz="1400" dirty="0"/>
              <a:t>Ma, </a:t>
            </a:r>
            <a:r>
              <a:rPr lang="en-AU" sz="1400" dirty="0" err="1"/>
              <a:t>Chunhua</a:t>
            </a:r>
            <a:r>
              <a:rPr lang="en-AU" sz="1400" dirty="0"/>
              <a:t> Shen, Anthony Dick, Anton van den Hengel </a:t>
            </a:r>
            <a:endParaRPr lang="en-AU" sz="1400" dirty="0" smtClean="0"/>
          </a:p>
          <a:p>
            <a:r>
              <a:rPr lang="en-AU" sz="1400" u="sng" dirty="0">
                <a:hlinkClick r:id="rId3"/>
              </a:rPr>
              <a:t>http://arxiv.org/abs/1707.04968</a:t>
            </a:r>
            <a:endParaRPr lang="en-AU" sz="1400" dirty="0"/>
          </a:p>
        </p:txBody>
      </p:sp>
    </p:spTree>
    <p:extLst>
      <p:ext uri="{BB962C8B-B14F-4D97-AF65-F5344CB8AC3E}">
        <p14:creationId xmlns:p14="http://schemas.microsoft.com/office/powerpoint/2010/main" val="39755121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559" y="-479746"/>
            <a:ext cx="10009112" cy="7328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AU" dirty="0" smtClean="0">
                <a:solidFill>
                  <a:schemeClr val="bg1"/>
                </a:solidFill>
              </a:rPr>
              <a:t>VQA is a fantastic challenge</a:t>
            </a:r>
            <a:endParaRPr lang="en-AU" dirty="0">
              <a:solidFill>
                <a:schemeClr val="bg1"/>
              </a:solidFill>
            </a:endParaRPr>
          </a:p>
        </p:txBody>
      </p:sp>
      <p:sp>
        <p:nvSpPr>
          <p:cNvPr id="3" name="Content Placeholder 2"/>
          <p:cNvSpPr>
            <a:spLocks noGrp="1"/>
          </p:cNvSpPr>
          <p:nvPr>
            <p:ph idx="1"/>
          </p:nvPr>
        </p:nvSpPr>
        <p:spPr/>
        <p:txBody>
          <a:bodyPr/>
          <a:lstStyle/>
          <a:p>
            <a:endParaRPr lang="en-AU" dirty="0"/>
          </a:p>
        </p:txBody>
      </p:sp>
    </p:spTree>
    <p:extLst>
      <p:ext uri="{BB962C8B-B14F-4D97-AF65-F5344CB8AC3E}">
        <p14:creationId xmlns:p14="http://schemas.microsoft.com/office/powerpoint/2010/main" val="31237522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Reasoning (over graphs)</a:t>
            </a:r>
            <a:endParaRPr lang="en-AU" dirty="0"/>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7982" t="15854" r="7203" b="26937"/>
          <a:stretch/>
        </p:blipFill>
        <p:spPr>
          <a:xfrm>
            <a:off x="273990" y="1772816"/>
            <a:ext cx="9287522" cy="4176464"/>
          </a:xfrm>
        </p:spPr>
      </p:pic>
    </p:spTree>
    <p:extLst>
      <p:ext uri="{BB962C8B-B14F-4D97-AF65-F5344CB8AC3E}">
        <p14:creationId xmlns:p14="http://schemas.microsoft.com/office/powerpoint/2010/main" val="1034958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Visual info is not enough</a:t>
            </a:r>
            <a:endParaRPr lang="en-GB" dirty="0"/>
          </a:p>
        </p:txBody>
      </p:sp>
      <p:pic>
        <p:nvPicPr>
          <p:cNvPr id="4" name="Picture 2" descr="C:\Users\Tommy\Desktop\6800351130_6d0fe31983.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62537" y="-99392"/>
            <a:ext cx="11758581" cy="69847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00472" y="5068341"/>
            <a:ext cx="3384376" cy="1384995"/>
          </a:xfrm>
          <a:prstGeom prst="rect">
            <a:avLst/>
          </a:prstGeom>
          <a:solidFill>
            <a:srgbClr val="969696">
              <a:alpha val="50196"/>
            </a:srgbClr>
          </a:solidFill>
        </p:spPr>
        <p:txBody>
          <a:bodyPr wrap="square" rtlCol="0">
            <a:spAutoFit/>
          </a:bodyPr>
          <a:lstStyle/>
          <a:p>
            <a:pPr defTabSz="742968"/>
            <a:r>
              <a:rPr lang="en-GB" sz="2800" dirty="0">
                <a:solidFill>
                  <a:schemeClr val="bg1"/>
                </a:solidFill>
              </a:rPr>
              <a:t>Q: How many mammals </a:t>
            </a:r>
            <a:r>
              <a:rPr lang="en-GB" sz="2800" dirty="0" smtClean="0">
                <a:solidFill>
                  <a:schemeClr val="bg1"/>
                </a:solidFill>
              </a:rPr>
              <a:t>are there in </a:t>
            </a:r>
            <a:r>
              <a:rPr lang="en-GB" sz="2800" dirty="0">
                <a:solidFill>
                  <a:schemeClr val="bg1"/>
                </a:solidFill>
              </a:rPr>
              <a:t>this image?</a:t>
            </a:r>
          </a:p>
        </p:txBody>
      </p:sp>
    </p:spTree>
    <p:extLst>
      <p:ext uri="{BB962C8B-B14F-4D97-AF65-F5344CB8AC3E}">
        <p14:creationId xmlns:p14="http://schemas.microsoft.com/office/powerpoint/2010/main" val="420693450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Bringing in other information</a:t>
            </a:r>
            <a:endParaRPr lang="en-AU" dirty="0"/>
          </a:p>
        </p:txBody>
      </p:sp>
      <p:sp>
        <p:nvSpPr>
          <p:cNvPr id="3" name="Content Placeholder 2"/>
          <p:cNvSpPr>
            <a:spLocks noGrp="1"/>
          </p:cNvSpPr>
          <p:nvPr>
            <p:ph idx="1"/>
          </p:nvPr>
        </p:nvSpPr>
        <p:spPr/>
        <p:txBody>
          <a:bodyPr/>
          <a:lstStyle/>
          <a:p>
            <a:r>
              <a:rPr lang="en-AU" dirty="0" smtClean="0"/>
              <a:t>Critical if the process is to be general</a:t>
            </a:r>
          </a:p>
          <a:p>
            <a:pPr lvl="1"/>
            <a:r>
              <a:rPr lang="en-AU" dirty="0" smtClean="0"/>
              <a:t>It’s not feasible to train an RNN to usefully encode all of the knowledge required to answer general questions</a:t>
            </a:r>
          </a:p>
          <a:p>
            <a:r>
              <a:rPr lang="en-AU" dirty="0" smtClean="0"/>
              <a:t>But once you have another source of information, what can you do with it?</a:t>
            </a:r>
          </a:p>
          <a:p>
            <a:pPr lvl="1"/>
            <a:r>
              <a:rPr lang="en-AU" dirty="0" smtClean="0"/>
              <a:t>This is the really interesting question!</a:t>
            </a:r>
            <a:endParaRPr lang="en-AU" dirty="0"/>
          </a:p>
        </p:txBody>
      </p:sp>
    </p:spTree>
    <p:extLst>
      <p:ext uri="{BB962C8B-B14F-4D97-AF65-F5344CB8AC3E}">
        <p14:creationId xmlns:p14="http://schemas.microsoft.com/office/powerpoint/2010/main" val="102758998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Google it?</a:t>
            </a:r>
            <a:endParaRPr lang="en-AU" dirty="0"/>
          </a:p>
        </p:txBody>
      </p:sp>
      <p:sp>
        <p:nvSpPr>
          <p:cNvPr id="3" name="Content Placeholder 2"/>
          <p:cNvSpPr>
            <a:spLocks noGrp="1"/>
          </p:cNvSpPr>
          <p:nvPr>
            <p:ph idx="1"/>
          </p:nvPr>
        </p:nvSpPr>
        <p:spPr/>
        <p:txBody>
          <a:bodyPr/>
          <a:lstStyle/>
          <a:p>
            <a:r>
              <a:rPr lang="en-AU" dirty="0" smtClean="0"/>
              <a:t>Can we go to the web to get relevant information?</a:t>
            </a:r>
          </a:p>
          <a:p>
            <a:pPr lvl="1"/>
            <a:r>
              <a:rPr lang="en-AU" dirty="0" smtClean="0"/>
              <a:t>It’s what humans do</a:t>
            </a:r>
          </a:p>
          <a:p>
            <a:r>
              <a:rPr lang="en-AU" dirty="0" smtClean="0"/>
              <a:t>Take the top 5 attributes and search</a:t>
            </a:r>
          </a:p>
          <a:p>
            <a:pPr lvl="1"/>
            <a:r>
              <a:rPr lang="en-AU" dirty="0" smtClean="0"/>
              <a:t>Actually we search </a:t>
            </a:r>
            <a:r>
              <a:rPr lang="en-AU" dirty="0"/>
              <a:t>W</a:t>
            </a:r>
            <a:r>
              <a:rPr lang="en-AU" dirty="0" smtClean="0"/>
              <a:t>ikipedia, not the whole net</a:t>
            </a:r>
          </a:p>
          <a:p>
            <a:r>
              <a:rPr lang="en-AU" dirty="0" smtClean="0"/>
              <a:t>That gives us text which relates to the image content</a:t>
            </a:r>
            <a:endParaRPr lang="en-AU" dirty="0"/>
          </a:p>
        </p:txBody>
      </p:sp>
    </p:spTree>
    <p:extLst>
      <p:ext uri="{BB962C8B-B14F-4D97-AF65-F5344CB8AC3E}">
        <p14:creationId xmlns:p14="http://schemas.microsoft.com/office/powerpoint/2010/main" val="3257473489"/>
      </p:ext>
    </p:extLst>
  </p:cSld>
  <p:clrMapOvr>
    <a:masterClrMapping/>
  </p:clrMapOvr>
  <p:transition advTm="5000">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87560" y="0"/>
            <a:ext cx="10081120" cy="6885384"/>
          </a:xfrm>
          <a:prstGeom prst="rect">
            <a:avLst/>
          </a:prstGeom>
          <a:solidFill>
            <a:srgbClr val="FFFFFF"/>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cs typeface="Arial" charset="0"/>
            </a:endParaRPr>
          </a:p>
        </p:txBody>
      </p:sp>
      <p:cxnSp>
        <p:nvCxnSpPr>
          <p:cNvPr id="21" name="Straight Arrow Connector 20"/>
          <p:cNvCxnSpPr/>
          <p:nvPr/>
        </p:nvCxnSpPr>
        <p:spPr>
          <a:xfrm>
            <a:off x="4026192" y="2451012"/>
            <a:ext cx="1313680" cy="0"/>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091572" y="796430"/>
            <a:ext cx="7885741" cy="1114425"/>
          </a:xfrm>
        </p:spPr>
        <p:txBody>
          <a:bodyPr>
            <a:normAutofit fontScale="90000"/>
          </a:bodyPr>
          <a:lstStyle/>
          <a:p>
            <a:r>
              <a:rPr lang="en-GB" dirty="0" smtClean="0"/>
              <a:t>Wikipedia and Visual Question Answering</a:t>
            </a:r>
            <a:endParaRPr lang="en-GB" dirty="0"/>
          </a:p>
        </p:txBody>
      </p:sp>
      <p:pic>
        <p:nvPicPr>
          <p:cNvPr id="4" name="Picture 2" descr="C:\Users\Tommy\Desktop\COCO_val2014_000000243482.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67092" y="2381595"/>
            <a:ext cx="3166053" cy="19451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44533" y="4516581"/>
            <a:ext cx="2481659" cy="923330"/>
          </a:xfrm>
          <a:prstGeom prst="rect">
            <a:avLst/>
          </a:prstGeom>
          <a:noFill/>
        </p:spPr>
        <p:txBody>
          <a:bodyPr wrap="square" rtlCol="0">
            <a:spAutoFit/>
          </a:bodyPr>
          <a:lstStyle/>
          <a:p>
            <a:pPr algn="just" defTabSz="742968"/>
            <a:r>
              <a:rPr lang="en-GB" dirty="0" smtClean="0">
                <a:solidFill>
                  <a:srgbClr val="000000"/>
                </a:solidFill>
                <a:ea typeface="ＭＳ Ｐゴシック" charset="0"/>
              </a:rPr>
              <a:t>Q: What kind of glasses are they drinking out of ?</a:t>
            </a:r>
            <a:endParaRPr lang="en-GB" dirty="0">
              <a:solidFill>
                <a:srgbClr val="000000"/>
              </a:solidFill>
              <a:ea typeface="ＭＳ Ｐゴシック" charset="0"/>
            </a:endParaRPr>
          </a:p>
        </p:txBody>
      </p:sp>
      <p:sp>
        <p:nvSpPr>
          <p:cNvPr id="6" name="Rectangle 5"/>
          <p:cNvSpPr/>
          <p:nvPr/>
        </p:nvSpPr>
        <p:spPr>
          <a:xfrm>
            <a:off x="5376750" y="2271345"/>
            <a:ext cx="917983" cy="3761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42968"/>
            <a:r>
              <a:rPr lang="en-US" sz="1300" dirty="0">
                <a:solidFill>
                  <a:srgbClr val="FFFFFF"/>
                </a:solidFill>
              </a:rPr>
              <a:t>Image</a:t>
            </a:r>
          </a:p>
        </p:txBody>
      </p:sp>
      <p:sp>
        <p:nvSpPr>
          <p:cNvPr id="7" name="Rectangle 6"/>
          <p:cNvSpPr/>
          <p:nvPr/>
        </p:nvSpPr>
        <p:spPr>
          <a:xfrm>
            <a:off x="5206751" y="2896768"/>
            <a:ext cx="1257975" cy="4533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42968"/>
            <a:r>
              <a:rPr lang="en-US" sz="1300" dirty="0">
                <a:solidFill>
                  <a:srgbClr val="FFFFFF"/>
                </a:solidFill>
              </a:rPr>
              <a:t>Extract Image Features</a:t>
            </a:r>
          </a:p>
        </p:txBody>
      </p:sp>
      <p:sp>
        <p:nvSpPr>
          <p:cNvPr id="8" name="Rectangle 7"/>
          <p:cNvSpPr/>
          <p:nvPr/>
        </p:nvSpPr>
        <p:spPr>
          <a:xfrm>
            <a:off x="5048088" y="3629298"/>
            <a:ext cx="1563970" cy="5793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42968"/>
            <a:r>
              <a:rPr lang="en-US" sz="1300" dirty="0">
                <a:solidFill>
                  <a:srgbClr val="FFFFFF"/>
                </a:solidFill>
              </a:rPr>
              <a:t>Attribute/Label/</a:t>
            </a:r>
          </a:p>
          <a:p>
            <a:pPr algn="ctr" defTabSz="742968"/>
            <a:r>
              <a:rPr lang="en-US" sz="1300" dirty="0">
                <a:solidFill>
                  <a:srgbClr val="FFFFFF"/>
                </a:solidFill>
              </a:rPr>
              <a:t>Location Predictions</a:t>
            </a:r>
          </a:p>
        </p:txBody>
      </p:sp>
      <p:sp>
        <p:nvSpPr>
          <p:cNvPr id="9" name="Rectangle 8"/>
          <p:cNvSpPr/>
          <p:nvPr/>
        </p:nvSpPr>
        <p:spPr>
          <a:xfrm>
            <a:off x="5206751" y="4659945"/>
            <a:ext cx="1257975" cy="453305"/>
          </a:xfrm>
          <a:prstGeom prst="rect">
            <a:avLst/>
          </a:prstGeom>
          <a:gradFill flip="none" rotWithShape="1">
            <a:gsLst>
              <a:gs pos="65000">
                <a:srgbClr val="FF0000"/>
              </a:gs>
              <a:gs pos="100000">
                <a:srgbClr val="FFFFFF"/>
              </a:gs>
            </a:gsLst>
            <a:lin ang="16200000" scaled="0"/>
            <a:tileRec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742968"/>
            <a:r>
              <a:rPr lang="en-US" sz="1300" dirty="0">
                <a:solidFill>
                  <a:srgbClr val="FFFFFF"/>
                </a:solidFill>
              </a:rPr>
              <a:t>Language Modeling</a:t>
            </a:r>
          </a:p>
        </p:txBody>
      </p:sp>
      <p:cxnSp>
        <p:nvCxnSpPr>
          <p:cNvPr id="12" name="Straight Arrow Connector 11"/>
          <p:cNvCxnSpPr>
            <a:stCxn id="6" idx="2"/>
            <a:endCxn id="7" idx="0"/>
          </p:cNvCxnSpPr>
          <p:nvPr/>
        </p:nvCxnSpPr>
        <p:spPr>
          <a:xfrm flipH="1">
            <a:off x="5835738" y="2647449"/>
            <a:ext cx="2" cy="2493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2"/>
            <a:endCxn id="8" idx="0"/>
          </p:cNvCxnSpPr>
          <p:nvPr/>
        </p:nvCxnSpPr>
        <p:spPr>
          <a:xfrm flipH="1">
            <a:off x="5830073" y="3350075"/>
            <a:ext cx="5666" cy="279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a:off x="5830073" y="4208638"/>
            <a:ext cx="5666" cy="45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6487392" y="2942098"/>
            <a:ext cx="757478" cy="35131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42968"/>
            <a:r>
              <a:rPr lang="en-US" sz="1300" dirty="0">
                <a:solidFill>
                  <a:srgbClr val="FFFFFF"/>
                </a:solidFill>
              </a:rPr>
              <a:t>CNN</a:t>
            </a:r>
          </a:p>
        </p:txBody>
      </p:sp>
      <p:sp>
        <p:nvSpPr>
          <p:cNvPr id="18" name="Oval 17"/>
          <p:cNvSpPr/>
          <p:nvPr/>
        </p:nvSpPr>
        <p:spPr>
          <a:xfrm>
            <a:off x="6464726" y="4710941"/>
            <a:ext cx="820231" cy="351313"/>
          </a:xfrm>
          <a:prstGeom prst="ellipse">
            <a:avLst/>
          </a:prstGeom>
          <a:gradFill flip="none" rotWithShape="1">
            <a:gsLst>
              <a:gs pos="65000">
                <a:srgbClr val="FF0000"/>
              </a:gs>
              <a:gs pos="100000">
                <a:srgbClr val="FFFFFF"/>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742968"/>
            <a:r>
              <a:rPr lang="en-US" sz="1300" dirty="0">
                <a:solidFill>
                  <a:srgbClr val="FFFFFF"/>
                </a:solidFill>
              </a:rPr>
              <a:t>LSTM</a:t>
            </a:r>
          </a:p>
        </p:txBody>
      </p:sp>
      <p:cxnSp>
        <p:nvCxnSpPr>
          <p:cNvPr id="20" name="Straight Arrow Connector 19"/>
          <p:cNvCxnSpPr/>
          <p:nvPr/>
        </p:nvCxnSpPr>
        <p:spPr>
          <a:xfrm flipH="1">
            <a:off x="3431831" y="5062255"/>
            <a:ext cx="1707963" cy="36353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endCxn id="9" idx="1"/>
          </p:cNvCxnSpPr>
          <p:nvPr/>
        </p:nvCxnSpPr>
        <p:spPr>
          <a:xfrm>
            <a:off x="4026192" y="4789728"/>
            <a:ext cx="1180559" cy="9686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568624" y="5492830"/>
            <a:ext cx="1007809" cy="369332"/>
          </a:xfrm>
          <a:prstGeom prst="rect">
            <a:avLst/>
          </a:prstGeom>
          <a:noFill/>
        </p:spPr>
        <p:txBody>
          <a:bodyPr wrap="square" rtlCol="0">
            <a:spAutoFit/>
          </a:bodyPr>
          <a:lstStyle/>
          <a:p>
            <a:pPr algn="just" defTabSz="742968"/>
            <a:r>
              <a:rPr lang="en-GB" dirty="0" smtClean="0">
                <a:solidFill>
                  <a:srgbClr val="000000"/>
                </a:solidFill>
                <a:ea typeface="ＭＳ Ｐゴシック" charset="0"/>
              </a:rPr>
              <a:t>A: Wine</a:t>
            </a:r>
            <a:endParaRPr lang="en-GB" dirty="0">
              <a:solidFill>
                <a:srgbClr val="000000"/>
              </a:solidFill>
              <a:ea typeface="ＭＳ Ｐゴシック" charset="0"/>
            </a:endParaRPr>
          </a:p>
        </p:txBody>
      </p:sp>
      <p:sp>
        <p:nvSpPr>
          <p:cNvPr id="30" name="TextBox 29"/>
          <p:cNvSpPr txBox="1"/>
          <p:nvPr/>
        </p:nvSpPr>
        <p:spPr>
          <a:xfrm>
            <a:off x="4295213" y="5862162"/>
            <a:ext cx="4682100" cy="354841"/>
          </a:xfrm>
          <a:prstGeom prst="rect">
            <a:avLst/>
          </a:prstGeom>
          <a:noFill/>
        </p:spPr>
        <p:txBody>
          <a:bodyPr wrap="square" rtlCol="0">
            <a:spAutoFit/>
          </a:bodyPr>
          <a:lstStyle/>
          <a:p>
            <a:pPr defTabSz="742968"/>
            <a:r>
              <a:rPr lang="en-AU" sz="853" b="1" dirty="0">
                <a:solidFill>
                  <a:srgbClr val="000000"/>
                </a:solidFill>
              </a:rPr>
              <a:t>What Value Do Explicit High Level Concepts Have in Vision to Language Problems?</a:t>
            </a:r>
            <a:r>
              <a:rPr lang="en-AU" sz="853" dirty="0">
                <a:solidFill>
                  <a:srgbClr val="000000"/>
                </a:solidFill>
              </a:rPr>
              <a:t/>
            </a:r>
            <a:br>
              <a:rPr lang="en-AU" sz="853" dirty="0">
                <a:solidFill>
                  <a:srgbClr val="000000"/>
                </a:solidFill>
              </a:rPr>
            </a:br>
            <a:r>
              <a:rPr lang="en-AU" sz="853" dirty="0">
                <a:solidFill>
                  <a:srgbClr val="000000"/>
                </a:solidFill>
              </a:rPr>
              <a:t>Qi Wu, </a:t>
            </a:r>
            <a:r>
              <a:rPr lang="en-AU" sz="853" dirty="0" err="1">
                <a:solidFill>
                  <a:srgbClr val="000000"/>
                </a:solidFill>
              </a:rPr>
              <a:t>Chunhua</a:t>
            </a:r>
            <a:r>
              <a:rPr lang="en-AU" sz="853" dirty="0">
                <a:solidFill>
                  <a:srgbClr val="000000"/>
                </a:solidFill>
              </a:rPr>
              <a:t> Shen, </a:t>
            </a:r>
            <a:r>
              <a:rPr lang="en-AU" sz="853" dirty="0" err="1">
                <a:solidFill>
                  <a:srgbClr val="000000"/>
                </a:solidFill>
              </a:rPr>
              <a:t>Lingqiao</a:t>
            </a:r>
            <a:r>
              <a:rPr lang="en-AU" sz="853" dirty="0">
                <a:solidFill>
                  <a:srgbClr val="000000"/>
                </a:solidFill>
              </a:rPr>
              <a:t> Liu, Anthony Dick, and Anton van den Hengel, CVPR’16</a:t>
            </a:r>
            <a:endParaRPr lang="en-GB" sz="853" i="1" dirty="0">
              <a:solidFill>
                <a:srgbClr val="000000"/>
              </a:solidFill>
            </a:endParaRPr>
          </a:p>
        </p:txBody>
      </p:sp>
      <p:cxnSp>
        <p:nvCxnSpPr>
          <p:cNvPr id="19" name="Straight Arrow Connector 18"/>
          <p:cNvCxnSpPr/>
          <p:nvPr/>
        </p:nvCxnSpPr>
        <p:spPr>
          <a:xfrm>
            <a:off x="6612057" y="3855474"/>
            <a:ext cx="8070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7378453" y="3598963"/>
            <a:ext cx="1516229" cy="812837"/>
          </a:xfrm>
          <a:prstGeom prst="clou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r>
              <a:rPr lang="en-GB" sz="1300" dirty="0">
                <a:solidFill>
                  <a:srgbClr val="FFFFFF"/>
                </a:solidFill>
              </a:rPr>
              <a:t>Wikipedia</a:t>
            </a:r>
          </a:p>
        </p:txBody>
      </p:sp>
      <p:cxnSp>
        <p:nvCxnSpPr>
          <p:cNvPr id="24" name="Straight Arrow Connector 23"/>
          <p:cNvCxnSpPr>
            <a:stCxn id="23" idx="2"/>
          </p:cNvCxnSpPr>
          <p:nvPr/>
        </p:nvCxnSpPr>
        <p:spPr>
          <a:xfrm flipH="1">
            <a:off x="5835739" y="4005381"/>
            <a:ext cx="1547417" cy="654564"/>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4083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7560" y="0"/>
            <a:ext cx="10081120" cy="6885384"/>
          </a:xfrm>
          <a:prstGeom prst="rect">
            <a:avLst/>
          </a:prstGeom>
          <a:solidFill>
            <a:srgbClr val="FFFFFF"/>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cs typeface="Arial" charset="0"/>
            </a:endParaRPr>
          </a:p>
        </p:txBody>
      </p:sp>
      <p:sp>
        <p:nvSpPr>
          <p:cNvPr id="2" name="Title 1"/>
          <p:cNvSpPr>
            <a:spLocks noGrp="1"/>
          </p:cNvSpPr>
          <p:nvPr>
            <p:ph type="title"/>
          </p:nvPr>
        </p:nvSpPr>
        <p:spPr>
          <a:xfrm>
            <a:off x="1150078" y="796430"/>
            <a:ext cx="8555450" cy="1114425"/>
          </a:xfrm>
        </p:spPr>
        <p:txBody>
          <a:bodyPr/>
          <a:lstStyle/>
          <a:p>
            <a:r>
              <a:rPr lang="en-AU" dirty="0" smtClean="0"/>
              <a:t>Merging image and web information</a:t>
            </a:r>
            <a:endParaRPr lang="en-AU" dirty="0"/>
          </a:p>
        </p:txBody>
      </p:sp>
      <p:pic>
        <p:nvPicPr>
          <p:cNvPr id="7"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95545" y="2100367"/>
            <a:ext cx="9365967" cy="3632889"/>
          </a:xfrm>
        </p:spPr>
      </p:pic>
    </p:spTree>
    <p:extLst>
      <p:ext uri="{BB962C8B-B14F-4D97-AF65-F5344CB8AC3E}">
        <p14:creationId xmlns:p14="http://schemas.microsoft.com/office/powerpoint/2010/main" val="23992615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119" y="527099"/>
            <a:ext cx="7243763" cy="928688"/>
          </a:xfrm>
        </p:spPr>
        <p:txBody>
          <a:bodyPr/>
          <a:lstStyle/>
          <a:p>
            <a:r>
              <a:rPr lang="en-GB" dirty="0" smtClean="0"/>
              <a:t>Example</a:t>
            </a:r>
            <a:endParaRPr lang="en-GB" dirty="0"/>
          </a:p>
        </p:txBody>
      </p:sp>
      <p:grpSp>
        <p:nvGrpSpPr>
          <p:cNvPr id="4" name="Group 3"/>
          <p:cNvGrpSpPr/>
          <p:nvPr/>
        </p:nvGrpSpPr>
        <p:grpSpPr>
          <a:xfrm>
            <a:off x="1129903" y="1427550"/>
            <a:ext cx="7646194" cy="5244837"/>
            <a:chOff x="-166497" y="88285"/>
            <a:chExt cx="9496463" cy="7237490"/>
          </a:xfrm>
        </p:grpSpPr>
        <p:grpSp>
          <p:nvGrpSpPr>
            <p:cNvPr id="5" name="Group 4"/>
            <p:cNvGrpSpPr/>
            <p:nvPr/>
          </p:nvGrpSpPr>
          <p:grpSpPr>
            <a:xfrm>
              <a:off x="-166497" y="88285"/>
              <a:ext cx="9496463" cy="7237490"/>
              <a:chOff x="-166497" y="88285"/>
              <a:chExt cx="9496463" cy="7237490"/>
            </a:xfrm>
          </p:grpSpPr>
          <p:sp>
            <p:nvSpPr>
              <p:cNvPr id="7" name="TextBox 6"/>
              <p:cNvSpPr txBox="1"/>
              <p:nvPr/>
            </p:nvSpPr>
            <p:spPr>
              <a:xfrm>
                <a:off x="-166497" y="3248568"/>
                <a:ext cx="9496463" cy="4077207"/>
              </a:xfrm>
              <a:prstGeom prst="rect">
                <a:avLst/>
              </a:prstGeom>
              <a:noFill/>
            </p:spPr>
            <p:txBody>
              <a:bodyPr wrap="square" rtlCol="0">
                <a:spAutoFit/>
              </a:bodyPr>
              <a:lstStyle/>
              <a:p>
                <a:pPr defTabSz="742968"/>
                <a:r>
                  <a:rPr lang="en-GB" sz="1950" b="1" dirty="0">
                    <a:solidFill>
                      <a:srgbClr val="000000"/>
                    </a:solidFill>
                  </a:rPr>
                  <a:t>Caption: </a:t>
                </a:r>
              </a:p>
              <a:p>
                <a:pPr algn="just" defTabSz="742968"/>
                <a:r>
                  <a:rPr lang="en-GB" dirty="0">
                    <a:solidFill>
                      <a:srgbClr val="000000"/>
                    </a:solidFill>
                    <a:ea typeface="ＭＳ Ｐゴシック" charset="0"/>
                  </a:rPr>
                  <a:t>A group of people enjoying a </a:t>
                </a:r>
                <a:r>
                  <a:rPr lang="en-GB" u="sng" dirty="0">
                    <a:solidFill>
                      <a:srgbClr val="000000"/>
                    </a:solidFill>
                    <a:ea typeface="ＭＳ Ｐゴシック" charset="0"/>
                  </a:rPr>
                  <a:t>sunny</a:t>
                </a:r>
                <a:r>
                  <a:rPr lang="en-GB" dirty="0">
                    <a:solidFill>
                      <a:srgbClr val="000000"/>
                    </a:solidFill>
                    <a:ea typeface="ＭＳ Ｐゴシック" charset="0"/>
                  </a:rPr>
                  <a:t> day at the </a:t>
                </a:r>
                <a:r>
                  <a:rPr lang="en-GB" u="sng" dirty="0">
                    <a:solidFill>
                      <a:srgbClr val="000000"/>
                    </a:solidFill>
                    <a:ea typeface="ＭＳ Ｐゴシック" charset="0"/>
                  </a:rPr>
                  <a:t>beach</a:t>
                </a:r>
                <a:r>
                  <a:rPr lang="en-GB" dirty="0">
                    <a:solidFill>
                      <a:srgbClr val="000000"/>
                    </a:solidFill>
                    <a:ea typeface="ＭＳ Ｐゴシック" charset="0"/>
                  </a:rPr>
                  <a:t> with</a:t>
                </a:r>
                <a:r>
                  <a:rPr lang="en-GB" u="sng" dirty="0">
                    <a:solidFill>
                      <a:srgbClr val="000000"/>
                    </a:solidFill>
                    <a:ea typeface="ＭＳ Ｐゴシック" charset="0"/>
                  </a:rPr>
                  <a:t> umbrellas</a:t>
                </a:r>
                <a:r>
                  <a:rPr lang="en-GB" dirty="0">
                    <a:solidFill>
                      <a:srgbClr val="000000"/>
                    </a:solidFill>
                    <a:ea typeface="ＭＳ Ｐゴシック" charset="0"/>
                  </a:rPr>
                  <a:t> in the sand.</a:t>
                </a:r>
              </a:p>
              <a:p>
                <a:pPr defTabSz="742968"/>
                <a:r>
                  <a:rPr lang="en-GB" sz="1950" b="1" dirty="0">
                    <a:solidFill>
                      <a:srgbClr val="000000"/>
                    </a:solidFill>
                  </a:rPr>
                  <a:t>External Knowledge: </a:t>
                </a:r>
              </a:p>
              <a:p>
                <a:pPr algn="just" defTabSz="742968"/>
                <a:r>
                  <a:rPr lang="en-GB" dirty="0">
                    <a:solidFill>
                      <a:srgbClr val="000000"/>
                    </a:solidFill>
                    <a:ea typeface="ＭＳ Ｐゴシック" charset="0"/>
                  </a:rPr>
                  <a:t>An </a:t>
                </a:r>
                <a:r>
                  <a:rPr lang="en-GB" u="sng" dirty="0">
                    <a:solidFill>
                      <a:srgbClr val="000000"/>
                    </a:solidFill>
                    <a:ea typeface="ＭＳ Ｐゴシック" charset="0"/>
                  </a:rPr>
                  <a:t>umbrella</a:t>
                </a:r>
                <a:r>
                  <a:rPr lang="en-GB" dirty="0">
                    <a:solidFill>
                      <a:srgbClr val="000000"/>
                    </a:solidFill>
                    <a:ea typeface="ＭＳ Ｐゴシック" charset="0"/>
                  </a:rPr>
                  <a:t> is a canopy designed to protect against rain or sunlight. Larger </a:t>
                </a:r>
                <a:r>
                  <a:rPr lang="en-GB" u="sng" dirty="0">
                    <a:solidFill>
                      <a:srgbClr val="000000"/>
                    </a:solidFill>
                    <a:ea typeface="ＭＳ Ｐゴシック" charset="0"/>
                  </a:rPr>
                  <a:t>umbrellas</a:t>
                </a:r>
                <a:r>
                  <a:rPr lang="en-GB" dirty="0">
                    <a:solidFill>
                      <a:srgbClr val="000000"/>
                    </a:solidFill>
                    <a:ea typeface="ＭＳ Ｐゴシック" charset="0"/>
                  </a:rPr>
                  <a:t> are often used as points of </a:t>
                </a:r>
                <a:r>
                  <a:rPr lang="en-GB" u="sng" dirty="0">
                    <a:solidFill>
                      <a:srgbClr val="000000"/>
                    </a:solidFill>
                    <a:ea typeface="ＭＳ Ｐゴシック" charset="0"/>
                  </a:rPr>
                  <a:t>shade</a:t>
                </a:r>
                <a:r>
                  <a:rPr lang="en-GB" dirty="0">
                    <a:solidFill>
                      <a:srgbClr val="000000"/>
                    </a:solidFill>
                    <a:ea typeface="ＭＳ Ｐゴシック" charset="0"/>
                  </a:rPr>
                  <a:t> on a </a:t>
                </a:r>
                <a:r>
                  <a:rPr lang="en-GB" u="sng" dirty="0">
                    <a:solidFill>
                      <a:srgbClr val="000000"/>
                    </a:solidFill>
                    <a:ea typeface="ＭＳ Ｐゴシック" charset="0"/>
                  </a:rPr>
                  <a:t>sunny beach</a:t>
                </a:r>
                <a:r>
                  <a:rPr lang="en-GB" dirty="0">
                    <a:solidFill>
                      <a:srgbClr val="000000"/>
                    </a:solidFill>
                    <a:ea typeface="ＭＳ Ｐゴシック" charset="0"/>
                  </a:rPr>
                  <a:t>. A </a:t>
                </a:r>
                <a:r>
                  <a:rPr lang="en-GB" u="sng" dirty="0">
                    <a:solidFill>
                      <a:srgbClr val="000000"/>
                    </a:solidFill>
                    <a:ea typeface="ＭＳ Ｐゴシック" charset="0"/>
                  </a:rPr>
                  <a:t>beach</a:t>
                </a:r>
                <a:r>
                  <a:rPr lang="en-GB" dirty="0">
                    <a:solidFill>
                      <a:srgbClr val="000000"/>
                    </a:solidFill>
                    <a:ea typeface="ＭＳ Ｐゴシック" charset="0"/>
                  </a:rPr>
                  <a:t> is a landform along the coast of an ocean. It usually consists of loose particles, such as </a:t>
                </a:r>
                <a:r>
                  <a:rPr lang="en-GB" u="sng" dirty="0">
                    <a:solidFill>
                      <a:srgbClr val="000000"/>
                    </a:solidFill>
                    <a:ea typeface="ＭＳ Ｐゴシック" charset="0"/>
                  </a:rPr>
                  <a:t>sand</a:t>
                </a:r>
                <a:r>
                  <a:rPr lang="en-GB" dirty="0">
                    <a:solidFill>
                      <a:srgbClr val="000000"/>
                    </a:solidFill>
                    <a:ea typeface="ＭＳ Ｐゴシック" charset="0"/>
                  </a:rPr>
                  <a:t>….</a:t>
                </a:r>
              </a:p>
              <a:p>
                <a:pPr algn="just" defTabSz="742968"/>
                <a:r>
                  <a:rPr lang="en-GB" sz="1950" b="1" dirty="0">
                    <a:solidFill>
                      <a:srgbClr val="000000"/>
                    </a:solidFill>
                  </a:rPr>
                  <a:t>Question Answering:</a:t>
                </a:r>
              </a:p>
              <a:p>
                <a:pPr algn="just" defTabSz="742968"/>
                <a:r>
                  <a:rPr lang="en-GB" sz="1950" b="1" dirty="0">
                    <a:solidFill>
                      <a:srgbClr val="000000"/>
                    </a:solidFill>
                  </a:rPr>
                  <a:t>Q: </a:t>
                </a:r>
                <a:r>
                  <a:rPr lang="en-GB" dirty="0">
                    <a:solidFill>
                      <a:srgbClr val="000000"/>
                    </a:solidFill>
                    <a:ea typeface="ＭＳ Ｐゴシック" charset="0"/>
                  </a:rPr>
                  <a:t>Why do they have umbrellas?  </a:t>
                </a:r>
                <a:r>
                  <a:rPr lang="en-GB" sz="1950" b="1" dirty="0">
                    <a:solidFill>
                      <a:srgbClr val="000000"/>
                    </a:solidFill>
                  </a:rPr>
                  <a:t>A : </a:t>
                </a:r>
                <a:r>
                  <a:rPr lang="en-GB" dirty="0">
                    <a:solidFill>
                      <a:srgbClr val="000000"/>
                    </a:solidFill>
                    <a:ea typeface="ＭＳ Ｐゴシック" charset="0"/>
                  </a:rPr>
                  <a:t>Shade.</a:t>
                </a:r>
              </a:p>
            </p:txBody>
          </p:sp>
          <p:sp>
            <p:nvSpPr>
              <p:cNvPr id="8" name="TextBox 7"/>
              <p:cNvSpPr txBox="1"/>
              <p:nvPr/>
            </p:nvSpPr>
            <p:spPr>
              <a:xfrm>
                <a:off x="6542838" y="88285"/>
                <a:ext cx="1870803" cy="3790529"/>
              </a:xfrm>
              <a:prstGeom prst="rect">
                <a:avLst/>
              </a:prstGeom>
              <a:noFill/>
            </p:spPr>
            <p:txBody>
              <a:bodyPr wrap="square" rtlCol="0">
                <a:spAutoFit/>
              </a:bodyPr>
              <a:lstStyle/>
              <a:p>
                <a:pPr defTabSz="742968"/>
                <a:r>
                  <a:rPr lang="en-GB" sz="1950" b="1" dirty="0">
                    <a:solidFill>
                      <a:srgbClr val="00B050"/>
                    </a:solidFill>
                  </a:rPr>
                  <a:t>Attributes:</a:t>
                </a:r>
              </a:p>
              <a:p>
                <a:pPr defTabSz="742968">
                  <a:lnSpc>
                    <a:spcPts val="1788"/>
                  </a:lnSpc>
                </a:pPr>
                <a:r>
                  <a:rPr lang="en-GB" dirty="0">
                    <a:solidFill>
                      <a:srgbClr val="000000"/>
                    </a:solidFill>
                    <a:ea typeface="ＭＳ Ｐゴシック" charset="0"/>
                  </a:rPr>
                  <a:t>umbrella</a:t>
                </a:r>
              </a:p>
              <a:p>
                <a:pPr defTabSz="742968">
                  <a:lnSpc>
                    <a:spcPts val="1788"/>
                  </a:lnSpc>
                </a:pPr>
                <a:r>
                  <a:rPr lang="en-GB" dirty="0">
                    <a:solidFill>
                      <a:srgbClr val="000000"/>
                    </a:solidFill>
                    <a:ea typeface="ＭＳ Ｐゴシック" charset="0"/>
                  </a:rPr>
                  <a:t>beach</a:t>
                </a:r>
              </a:p>
              <a:p>
                <a:pPr defTabSz="742968">
                  <a:lnSpc>
                    <a:spcPts val="1788"/>
                  </a:lnSpc>
                </a:pPr>
                <a:r>
                  <a:rPr lang="en-GB" dirty="0">
                    <a:solidFill>
                      <a:srgbClr val="000000"/>
                    </a:solidFill>
                    <a:ea typeface="ＭＳ Ｐゴシック" charset="0"/>
                  </a:rPr>
                  <a:t>sunny</a:t>
                </a:r>
              </a:p>
              <a:p>
                <a:pPr defTabSz="742968">
                  <a:lnSpc>
                    <a:spcPts val="1788"/>
                  </a:lnSpc>
                </a:pPr>
                <a:r>
                  <a:rPr lang="en-GB" dirty="0">
                    <a:solidFill>
                      <a:srgbClr val="000000"/>
                    </a:solidFill>
                    <a:ea typeface="ＭＳ Ｐゴシック" charset="0"/>
                  </a:rPr>
                  <a:t>day</a:t>
                </a:r>
              </a:p>
              <a:p>
                <a:pPr defTabSz="742968">
                  <a:lnSpc>
                    <a:spcPts val="1788"/>
                  </a:lnSpc>
                </a:pPr>
                <a:r>
                  <a:rPr lang="en-GB" dirty="0">
                    <a:solidFill>
                      <a:srgbClr val="000000"/>
                    </a:solidFill>
                    <a:ea typeface="ＭＳ Ｐゴシック" charset="0"/>
                  </a:rPr>
                  <a:t>people</a:t>
                </a:r>
              </a:p>
              <a:p>
                <a:pPr defTabSz="742968">
                  <a:lnSpc>
                    <a:spcPts val="1788"/>
                  </a:lnSpc>
                </a:pPr>
                <a:r>
                  <a:rPr lang="en-GB" dirty="0">
                    <a:solidFill>
                      <a:srgbClr val="000000"/>
                    </a:solidFill>
                    <a:ea typeface="ＭＳ Ｐゴシック" charset="0"/>
                  </a:rPr>
                  <a:t>sand</a:t>
                </a:r>
              </a:p>
              <a:p>
                <a:pPr defTabSz="742968">
                  <a:lnSpc>
                    <a:spcPts val="1788"/>
                  </a:lnSpc>
                </a:pPr>
                <a:r>
                  <a:rPr lang="en-GB" dirty="0">
                    <a:solidFill>
                      <a:srgbClr val="000000"/>
                    </a:solidFill>
                    <a:ea typeface="ＭＳ Ｐゴシック" charset="0"/>
                  </a:rPr>
                  <a:t>laying</a:t>
                </a:r>
              </a:p>
              <a:p>
                <a:pPr defTabSz="742968">
                  <a:lnSpc>
                    <a:spcPts val="1788"/>
                  </a:lnSpc>
                </a:pPr>
                <a:r>
                  <a:rPr lang="en-GB" dirty="0">
                    <a:solidFill>
                      <a:srgbClr val="000000"/>
                    </a:solidFill>
                    <a:ea typeface="ＭＳ Ｐゴシック" charset="0"/>
                  </a:rPr>
                  <a:t>blue</a:t>
                </a:r>
              </a:p>
              <a:p>
                <a:pPr defTabSz="742968">
                  <a:lnSpc>
                    <a:spcPts val="1788"/>
                  </a:lnSpc>
                </a:pPr>
                <a:r>
                  <a:rPr lang="en-GB" dirty="0">
                    <a:solidFill>
                      <a:srgbClr val="000000"/>
                    </a:solidFill>
                    <a:ea typeface="ＭＳ Ｐゴシック" charset="0"/>
                  </a:rPr>
                  <a:t>… …</a:t>
                </a:r>
              </a:p>
              <a:p>
                <a:pPr defTabSz="742968"/>
                <a:endParaRPr lang="en-GB" dirty="0">
                  <a:solidFill>
                    <a:srgbClr val="000000"/>
                  </a:solidFill>
                  <a:ea typeface="ＭＳ Ｐゴシック" charset="0"/>
                </a:endParaRPr>
              </a:p>
            </p:txBody>
          </p:sp>
        </p:grpSp>
        <p:pic>
          <p:nvPicPr>
            <p:cNvPr id="6" name="Picture 2" descr="C:\Users\Tommy\Desktop\5081217158_4b6128ffb9.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00020" y="187355"/>
              <a:ext cx="4747947" cy="30899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400700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1038176" y="1495376"/>
            <a:ext cx="7828346" cy="4230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840934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Explicit reasoning</a:t>
            </a:r>
            <a:endParaRPr lang="en-AU" dirty="0"/>
          </a:p>
        </p:txBody>
      </p:sp>
      <p:sp>
        <p:nvSpPr>
          <p:cNvPr id="3" name="Content Placeholder 2"/>
          <p:cNvSpPr>
            <a:spLocks noGrp="1"/>
          </p:cNvSpPr>
          <p:nvPr>
            <p:ph idx="1"/>
          </p:nvPr>
        </p:nvSpPr>
        <p:spPr/>
        <p:txBody>
          <a:bodyPr/>
          <a:lstStyle/>
          <a:p>
            <a:r>
              <a:rPr lang="en-AU" dirty="0" smtClean="0"/>
              <a:t>Separate the language from the reasoning</a:t>
            </a:r>
          </a:p>
          <a:p>
            <a:r>
              <a:rPr lang="en-AU" dirty="0" smtClean="0"/>
              <a:t>Answers are much easier to believe if there’s a reason given</a:t>
            </a:r>
          </a:p>
          <a:p>
            <a:r>
              <a:rPr lang="en-AU" dirty="0" smtClean="0"/>
              <a:t>Explicit storage means less to store implicitly</a:t>
            </a:r>
          </a:p>
          <a:p>
            <a:pPr lvl="1"/>
            <a:r>
              <a:rPr lang="en-AU" dirty="0" smtClean="0"/>
              <a:t>It’s not feasible to store common sense implicitly</a:t>
            </a:r>
          </a:p>
          <a:p>
            <a:r>
              <a:rPr lang="en-AU" dirty="0" smtClean="0"/>
              <a:t>And why train a NN to do something it’s not good at</a:t>
            </a:r>
          </a:p>
          <a:p>
            <a:pPr lvl="1"/>
            <a:r>
              <a:rPr lang="en-AU" dirty="0" smtClean="0"/>
              <a:t>c.f. Neural Turing Machines</a:t>
            </a:r>
          </a:p>
        </p:txBody>
      </p:sp>
    </p:spTree>
    <p:extLst>
      <p:ext uri="{BB962C8B-B14F-4D97-AF65-F5344CB8AC3E}">
        <p14:creationId xmlns:p14="http://schemas.microsoft.com/office/powerpoint/2010/main" val="402156857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 a Knowledge Base</a:t>
            </a:r>
            <a:endParaRPr lang="en-AU" dirty="0"/>
          </a:p>
        </p:txBody>
      </p:sp>
      <p:sp>
        <p:nvSpPr>
          <p:cNvPr id="3" name="Content Placeholder 2"/>
          <p:cNvSpPr>
            <a:spLocks noGrp="1"/>
          </p:cNvSpPr>
          <p:nvPr>
            <p:ph idx="1"/>
          </p:nvPr>
        </p:nvSpPr>
        <p:spPr/>
        <p:txBody>
          <a:bodyPr/>
          <a:lstStyle/>
          <a:p>
            <a:r>
              <a:rPr lang="en-AU" dirty="0" smtClean="0"/>
              <a:t>Scraped or hand crafted</a:t>
            </a:r>
          </a:p>
          <a:p>
            <a:r>
              <a:rPr lang="en-AU" dirty="0" smtClean="0"/>
              <a:t>RDF tuples</a:t>
            </a:r>
          </a:p>
          <a:p>
            <a:pPr lvl="1"/>
            <a:r>
              <a:rPr lang="en-AU" dirty="0" smtClean="0"/>
              <a:t>&lt;Obama, President, United States of America&gt;</a:t>
            </a:r>
          </a:p>
          <a:p>
            <a:pPr lvl="1"/>
            <a:r>
              <a:rPr lang="en-AU" dirty="0" smtClean="0"/>
              <a:t>But not &lt;everything, gravity, everything&gt;</a:t>
            </a:r>
          </a:p>
          <a:p>
            <a:r>
              <a:rPr lang="en-AU" dirty="0" smtClean="0"/>
              <a:t>In a DBMS</a:t>
            </a:r>
          </a:p>
          <a:p>
            <a:pPr lvl="1"/>
            <a:r>
              <a:rPr lang="en-AU" dirty="0" smtClean="0"/>
              <a:t>Which does inference</a:t>
            </a:r>
          </a:p>
          <a:p>
            <a:pPr lvl="1"/>
            <a:r>
              <a:rPr lang="en-AU" dirty="0" smtClean="0"/>
              <a:t>Admits queries in SPARQL (which is like SQL)</a:t>
            </a:r>
            <a:endParaRPr lang="en-AU" dirty="0"/>
          </a:p>
        </p:txBody>
      </p:sp>
    </p:spTree>
    <p:extLst>
      <p:ext uri="{BB962C8B-B14F-4D97-AF65-F5344CB8AC3E}">
        <p14:creationId xmlns:p14="http://schemas.microsoft.com/office/powerpoint/2010/main" val="164206283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51057" b="51527"/>
          <a:stretch/>
        </p:blipFill>
        <p:spPr bwMode="auto">
          <a:xfrm>
            <a:off x="-1239688" y="-171400"/>
            <a:ext cx="11686816" cy="8496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399956" y="620688"/>
            <a:ext cx="3017540" cy="4680247"/>
          </a:xfrm>
        </p:spPr>
        <p:txBody>
          <a:bodyPr/>
          <a:lstStyle/>
          <a:p>
            <a:r>
              <a:rPr lang="en-AU" dirty="0" smtClean="0"/>
              <a:t>The methods really are good</a:t>
            </a:r>
            <a:endParaRPr lang="en-AU" dirty="0"/>
          </a:p>
        </p:txBody>
      </p:sp>
      <p:sp>
        <p:nvSpPr>
          <p:cNvPr id="5" name="Content Placeholder 4"/>
          <p:cNvSpPr>
            <a:spLocks noGrp="1"/>
          </p:cNvSpPr>
          <p:nvPr>
            <p:ph idx="1"/>
          </p:nvPr>
        </p:nvSpPr>
        <p:spPr/>
        <p:txBody>
          <a:bodyPr/>
          <a:lstStyle/>
          <a:p>
            <a:endParaRPr lang="en-AU"/>
          </a:p>
        </p:txBody>
      </p:sp>
    </p:spTree>
    <p:extLst>
      <p:ext uri="{BB962C8B-B14F-4D97-AF65-F5344CB8AC3E}">
        <p14:creationId xmlns:p14="http://schemas.microsoft.com/office/powerpoint/2010/main" val="376859165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Reasoning in VQA</a:t>
            </a:r>
            <a:endParaRPr lang="en-AU" dirty="0"/>
          </a:p>
        </p:txBody>
      </p:sp>
      <p:sp>
        <p:nvSpPr>
          <p:cNvPr id="3" name="Content Placeholder 2"/>
          <p:cNvSpPr>
            <a:spLocks noGrp="1"/>
          </p:cNvSpPr>
          <p:nvPr>
            <p:ph idx="1"/>
          </p:nvPr>
        </p:nvSpPr>
        <p:spPr/>
        <p:txBody>
          <a:bodyPr/>
          <a:lstStyle/>
          <a:p>
            <a:endParaRPr lang="en-AU"/>
          </a:p>
        </p:txBody>
      </p:sp>
      <p:grpSp>
        <p:nvGrpSpPr>
          <p:cNvPr id="308" name="Group 307"/>
          <p:cNvGrpSpPr/>
          <p:nvPr/>
        </p:nvGrpSpPr>
        <p:grpSpPr>
          <a:xfrm>
            <a:off x="683652" y="1950766"/>
            <a:ext cx="8372622" cy="3824869"/>
            <a:chOff x="482486" y="612536"/>
            <a:chExt cx="9274289" cy="4236778"/>
          </a:xfrm>
        </p:grpSpPr>
        <p:sp>
          <p:nvSpPr>
            <p:cNvPr id="309" name="Rectangle 308"/>
            <p:cNvSpPr/>
            <p:nvPr/>
          </p:nvSpPr>
          <p:spPr>
            <a:xfrm>
              <a:off x="5803581" y="1514073"/>
              <a:ext cx="3910735" cy="507218"/>
            </a:xfrm>
            <a:prstGeom prst="rect">
              <a:avLst/>
            </a:prstGeom>
            <a:solidFill>
              <a:srgbClr val="9999FF">
                <a:lumMod val="20000"/>
                <a:lumOff val="80000"/>
              </a:srgbClr>
            </a:solidFill>
            <a:ln w="25400" cap="flat" cmpd="sng" algn="ctr">
              <a:no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10" name="Rectangle 309"/>
            <p:cNvSpPr/>
            <p:nvPr/>
          </p:nvSpPr>
          <p:spPr>
            <a:xfrm>
              <a:off x="3537743" y="612536"/>
              <a:ext cx="1727059" cy="342900"/>
            </a:xfrm>
            <a:prstGeom prst="rect">
              <a:avLst/>
            </a:prstGeom>
            <a:solidFill>
              <a:srgbClr val="FFFFFF">
                <a:lumMod val="60000"/>
                <a:lumOff val="40000"/>
                <a:alpha val="51000"/>
              </a:srgb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grpSp>
          <p:nvGrpSpPr>
            <p:cNvPr id="311" name="Group 310"/>
            <p:cNvGrpSpPr/>
            <p:nvPr/>
          </p:nvGrpSpPr>
          <p:grpSpPr>
            <a:xfrm>
              <a:off x="1480501" y="2249999"/>
              <a:ext cx="3772023" cy="2599315"/>
              <a:chOff x="685800" y="990600"/>
              <a:chExt cx="6324601" cy="4114800"/>
            </a:xfrm>
          </p:grpSpPr>
          <p:sp>
            <p:nvSpPr>
              <p:cNvPr id="354" name="Rectangle 353"/>
              <p:cNvSpPr/>
              <p:nvPr/>
            </p:nvSpPr>
            <p:spPr>
              <a:xfrm>
                <a:off x="4275330" y="990600"/>
                <a:ext cx="2735071" cy="4114800"/>
              </a:xfrm>
              <a:prstGeom prst="rect">
                <a:avLst/>
              </a:prstGeom>
              <a:noFill/>
              <a:ln w="25400" cap="flat" cmpd="sng" algn="ctr">
                <a:solidFill>
                  <a:srgbClr val="9999FF">
                    <a:shade val="50000"/>
                  </a:srgbClr>
                </a:solidFill>
                <a:prstDash val="dash"/>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1264">
                  <a:solidFill>
                    <a:srgbClr val="FFFFFF"/>
                  </a:solidFill>
                  <a:latin typeface="Calibri"/>
                </a:endParaRPr>
              </a:p>
            </p:txBody>
          </p:sp>
          <p:pic>
            <p:nvPicPr>
              <p:cNvPr id="355" name="Picture 354" descr="C:\Users\Tommy\Desktop\206826531_339a965783.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63443" y="1414732"/>
                <a:ext cx="777320" cy="507887"/>
              </a:xfrm>
              <a:prstGeom prst="rect">
                <a:avLst/>
              </a:prstGeom>
              <a:noFill/>
              <a:extLst>
                <a:ext uri="{909E8E84-426E-40DD-AFC4-6F175D3DCCD1}">
                  <a14:hiddenFill xmlns:a14="http://schemas.microsoft.com/office/drawing/2010/main">
                    <a:solidFill>
                      <a:srgbClr val="FFFFFF"/>
                    </a:solidFill>
                  </a14:hiddenFill>
                </a:ext>
              </a:extLst>
            </p:spPr>
          </p:pic>
          <p:sp>
            <p:nvSpPr>
              <p:cNvPr id="356" name="Rectangle 355"/>
              <p:cNvSpPr/>
              <p:nvPr/>
            </p:nvSpPr>
            <p:spPr>
              <a:xfrm>
                <a:off x="685800" y="990600"/>
                <a:ext cx="3505200" cy="4114800"/>
              </a:xfrm>
              <a:prstGeom prst="rect">
                <a:avLst/>
              </a:prstGeom>
              <a:noFill/>
              <a:ln w="25400" cap="flat" cmpd="sng" algn="ctr">
                <a:solidFill>
                  <a:srgbClr val="9999FF">
                    <a:shade val="50000"/>
                  </a:srgbClr>
                </a:solidFill>
                <a:prstDash val="dash"/>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1264">
                  <a:solidFill>
                    <a:srgbClr val="FFFFFF"/>
                  </a:solidFill>
                  <a:latin typeface="Calibri"/>
                </a:endParaRPr>
              </a:p>
            </p:txBody>
          </p:sp>
          <p:grpSp>
            <p:nvGrpSpPr>
              <p:cNvPr id="357" name="Group 356"/>
              <p:cNvGrpSpPr/>
              <p:nvPr/>
            </p:nvGrpSpPr>
            <p:grpSpPr>
              <a:xfrm>
                <a:off x="1439968" y="3488281"/>
                <a:ext cx="747878" cy="333173"/>
                <a:chOff x="1536912" y="1795351"/>
                <a:chExt cx="747878" cy="333173"/>
              </a:xfrm>
            </p:grpSpPr>
            <p:sp>
              <p:nvSpPr>
                <p:cNvPr id="457" name="Oval 456"/>
                <p:cNvSpPr/>
                <p:nvPr/>
              </p:nvSpPr>
              <p:spPr>
                <a:xfrm>
                  <a:off x="1572002" y="1795351"/>
                  <a:ext cx="679896" cy="304800"/>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58" name="TextBox 630"/>
                <p:cNvSpPr txBox="1"/>
                <p:nvPr/>
              </p:nvSpPr>
              <p:spPr>
                <a:xfrm>
                  <a:off x="1536912" y="1796052"/>
                  <a:ext cx="747878" cy="332472"/>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0000"/>
                      </a:solidFill>
                    </a:rPr>
                    <a:t>Brown</a:t>
                  </a:r>
                </a:p>
              </p:txBody>
            </p:sp>
          </p:grpSp>
          <p:cxnSp>
            <p:nvCxnSpPr>
              <p:cNvPr id="358" name="Straight Arrow Connector 357"/>
              <p:cNvCxnSpPr>
                <a:stCxn id="364" idx="0"/>
                <a:endCxn id="457" idx="4"/>
              </p:cNvCxnSpPr>
              <p:nvPr/>
            </p:nvCxnSpPr>
            <p:spPr>
              <a:xfrm flipH="1" flipV="1">
                <a:off x="1815006" y="3793081"/>
                <a:ext cx="369061" cy="349826"/>
              </a:xfrm>
              <a:prstGeom prst="straightConnector1">
                <a:avLst/>
              </a:prstGeom>
              <a:noFill/>
              <a:ln w="9525" cap="flat" cmpd="sng" algn="ctr">
                <a:solidFill>
                  <a:srgbClr val="9999FF">
                    <a:shade val="95000"/>
                    <a:satMod val="105000"/>
                  </a:srgbClr>
                </a:solidFill>
                <a:prstDash val="solid"/>
                <a:tailEnd type="arrow"/>
              </a:ln>
              <a:effectLst/>
            </p:spPr>
          </p:cxnSp>
          <p:grpSp>
            <p:nvGrpSpPr>
              <p:cNvPr id="359" name="Group 358"/>
              <p:cNvGrpSpPr/>
              <p:nvPr/>
            </p:nvGrpSpPr>
            <p:grpSpPr>
              <a:xfrm>
                <a:off x="2975330" y="2817998"/>
                <a:ext cx="875901" cy="332473"/>
                <a:chOff x="1475581" y="1708331"/>
                <a:chExt cx="875901" cy="332473"/>
              </a:xfrm>
            </p:grpSpPr>
            <p:sp>
              <p:nvSpPr>
                <p:cNvPr id="455" name="Oval 454"/>
                <p:cNvSpPr/>
                <p:nvPr/>
              </p:nvSpPr>
              <p:spPr>
                <a:xfrm>
                  <a:off x="1552785" y="1710853"/>
                  <a:ext cx="679896" cy="304800"/>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56" name="TextBox 628"/>
                <p:cNvSpPr txBox="1"/>
                <p:nvPr/>
              </p:nvSpPr>
              <p:spPr>
                <a:xfrm>
                  <a:off x="1475581" y="1708331"/>
                  <a:ext cx="875901" cy="332473"/>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0000"/>
                      </a:solidFill>
                    </a:rPr>
                    <a:t>{</a:t>
                  </a:r>
                  <a:r>
                    <a:rPr lang="en-US" sz="632" dirty="0" err="1">
                      <a:solidFill>
                        <a:srgbClr val="000000"/>
                      </a:solidFill>
                    </a:rPr>
                    <a:t>x,y,w,h</a:t>
                  </a:r>
                  <a:r>
                    <a:rPr lang="en-US" sz="632" dirty="0">
                      <a:solidFill>
                        <a:srgbClr val="000000"/>
                      </a:solidFill>
                    </a:rPr>
                    <a:t>}</a:t>
                  </a:r>
                </a:p>
              </p:txBody>
            </p:sp>
          </p:grpSp>
          <p:cxnSp>
            <p:nvCxnSpPr>
              <p:cNvPr id="360" name="Straight Arrow Connector 359"/>
              <p:cNvCxnSpPr>
                <a:stCxn id="451" idx="4"/>
                <a:endCxn id="457" idx="0"/>
              </p:cNvCxnSpPr>
              <p:nvPr/>
            </p:nvCxnSpPr>
            <p:spPr>
              <a:xfrm flipH="1">
                <a:off x="1815006" y="3169143"/>
                <a:ext cx="494418" cy="319138"/>
              </a:xfrm>
              <a:prstGeom prst="straightConnector1">
                <a:avLst/>
              </a:prstGeom>
              <a:noFill/>
              <a:ln w="9525" cap="flat" cmpd="sng" algn="ctr">
                <a:solidFill>
                  <a:srgbClr val="9999FF">
                    <a:shade val="95000"/>
                    <a:satMod val="105000"/>
                  </a:srgbClr>
                </a:solidFill>
                <a:prstDash val="solid"/>
                <a:tailEnd type="arrow"/>
              </a:ln>
              <a:effectLst/>
            </p:spPr>
          </p:cxnSp>
          <p:cxnSp>
            <p:nvCxnSpPr>
              <p:cNvPr id="361" name="Straight Arrow Connector 360"/>
              <p:cNvCxnSpPr>
                <a:stCxn id="451" idx="4"/>
                <a:endCxn id="453" idx="1"/>
              </p:cNvCxnSpPr>
              <p:nvPr/>
            </p:nvCxnSpPr>
            <p:spPr>
              <a:xfrm>
                <a:off x="2309424" y="3169143"/>
                <a:ext cx="646422" cy="547511"/>
              </a:xfrm>
              <a:prstGeom prst="straightConnector1">
                <a:avLst/>
              </a:prstGeom>
              <a:noFill/>
              <a:ln w="9525" cap="flat" cmpd="sng" algn="ctr">
                <a:solidFill>
                  <a:srgbClr val="9999FF">
                    <a:shade val="95000"/>
                    <a:satMod val="105000"/>
                  </a:srgbClr>
                </a:solidFill>
                <a:prstDash val="solid"/>
                <a:tailEnd type="arrow"/>
              </a:ln>
              <a:effectLst/>
            </p:spPr>
          </p:cxnSp>
          <p:sp>
            <p:nvSpPr>
              <p:cNvPr id="362" name="TextBox 534"/>
              <p:cNvSpPr txBox="1"/>
              <p:nvPr/>
            </p:nvSpPr>
            <p:spPr>
              <a:xfrm>
                <a:off x="2486413" y="4032310"/>
                <a:ext cx="785422"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name</a:t>
                </a:r>
                <a:endParaRPr lang="en-US" sz="1264" dirty="0">
                  <a:solidFill>
                    <a:srgbClr val="00B050"/>
                  </a:solidFill>
                </a:endParaRPr>
              </a:p>
            </p:txBody>
          </p:sp>
          <p:grpSp>
            <p:nvGrpSpPr>
              <p:cNvPr id="363" name="Group 362"/>
              <p:cNvGrpSpPr/>
              <p:nvPr/>
            </p:nvGrpSpPr>
            <p:grpSpPr>
              <a:xfrm>
                <a:off x="2838817" y="3619693"/>
                <a:ext cx="799122" cy="503036"/>
                <a:chOff x="3252614" y="3023534"/>
                <a:chExt cx="799122" cy="503036"/>
              </a:xfrm>
            </p:grpSpPr>
            <p:sp>
              <p:nvSpPr>
                <p:cNvPr id="453" name="Oval 452"/>
                <p:cNvSpPr/>
                <p:nvPr/>
              </p:nvSpPr>
              <p:spPr>
                <a:xfrm>
                  <a:off x="3252614" y="3064247"/>
                  <a:ext cx="799122" cy="384088"/>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54" name="TextBox 626"/>
                <p:cNvSpPr txBox="1"/>
                <p:nvPr/>
              </p:nvSpPr>
              <p:spPr>
                <a:xfrm>
                  <a:off x="3267734" y="3023534"/>
                  <a:ext cx="783606" cy="503036"/>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err="1">
                      <a:solidFill>
                        <a:srgbClr val="000000"/>
                      </a:solidFill>
                    </a:rPr>
                    <a:t>ObjCat</a:t>
                  </a:r>
                  <a:endParaRPr lang="en-US" sz="632" dirty="0">
                    <a:solidFill>
                      <a:srgbClr val="000000"/>
                    </a:solidFill>
                  </a:endParaRPr>
                </a:p>
                <a:p>
                  <a:pPr defTabSz="665002">
                    <a:defRPr/>
                  </a:pPr>
                  <a:r>
                    <a:rPr lang="en-US" sz="632" dirty="0">
                      <a:solidFill>
                        <a:srgbClr val="000000"/>
                      </a:solidFill>
                    </a:rPr>
                    <a:t>-giraffe</a:t>
                  </a:r>
                </a:p>
              </p:txBody>
            </p:sp>
          </p:grpSp>
          <p:sp>
            <p:nvSpPr>
              <p:cNvPr id="364" name="Oval 363"/>
              <p:cNvSpPr/>
              <p:nvPr/>
            </p:nvSpPr>
            <p:spPr>
              <a:xfrm>
                <a:off x="1844119" y="4142907"/>
                <a:ext cx="679896" cy="304800"/>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632" dirty="0">
                  <a:solidFill>
                    <a:srgbClr val="000000"/>
                  </a:solidFill>
                  <a:latin typeface="Calibri"/>
                </a:endParaRPr>
              </a:p>
            </p:txBody>
          </p:sp>
          <p:cxnSp>
            <p:nvCxnSpPr>
              <p:cNvPr id="365" name="Straight Arrow Connector 364"/>
              <p:cNvCxnSpPr>
                <a:stCxn id="364" idx="7"/>
                <a:endCxn id="453" idx="3"/>
              </p:cNvCxnSpPr>
              <p:nvPr/>
            </p:nvCxnSpPr>
            <p:spPr>
              <a:xfrm flipV="1">
                <a:off x="2424447" y="3988246"/>
                <a:ext cx="531399" cy="199298"/>
              </a:xfrm>
              <a:prstGeom prst="straightConnector1">
                <a:avLst/>
              </a:prstGeom>
              <a:noFill/>
              <a:ln w="9525" cap="flat" cmpd="sng" algn="ctr">
                <a:solidFill>
                  <a:srgbClr val="9999FF">
                    <a:shade val="95000"/>
                    <a:satMod val="105000"/>
                  </a:srgbClr>
                </a:solidFill>
                <a:prstDash val="solid"/>
                <a:tailEnd type="arrow"/>
              </a:ln>
              <a:effectLst/>
            </p:spPr>
          </p:cxnSp>
          <p:grpSp>
            <p:nvGrpSpPr>
              <p:cNvPr id="366" name="Group 365"/>
              <p:cNvGrpSpPr/>
              <p:nvPr/>
            </p:nvGrpSpPr>
            <p:grpSpPr>
              <a:xfrm>
                <a:off x="1894261" y="2765182"/>
                <a:ext cx="1077014" cy="404576"/>
                <a:chOff x="1272591" y="2015413"/>
                <a:chExt cx="881871" cy="305264"/>
              </a:xfrm>
            </p:grpSpPr>
            <p:sp>
              <p:nvSpPr>
                <p:cNvPr id="451" name="Oval 450"/>
                <p:cNvSpPr/>
                <p:nvPr/>
              </p:nvSpPr>
              <p:spPr>
                <a:xfrm>
                  <a:off x="1272591" y="2015413"/>
                  <a:ext cx="679896" cy="304800"/>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632" dirty="0">
                    <a:solidFill>
                      <a:srgbClr val="000000"/>
                    </a:solidFill>
                    <a:latin typeface="Calibri"/>
                  </a:endParaRPr>
                </a:p>
              </p:txBody>
            </p:sp>
            <p:sp>
              <p:nvSpPr>
                <p:cNvPr id="452" name="TextBox 624"/>
                <p:cNvSpPr txBox="1"/>
                <p:nvPr/>
              </p:nvSpPr>
              <p:spPr>
                <a:xfrm>
                  <a:off x="1287437" y="2032998"/>
                  <a:ext cx="867025" cy="287679"/>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813" dirty="0">
                      <a:solidFill>
                        <a:srgbClr val="000000"/>
                      </a:solidFill>
                    </a:rPr>
                    <a:t>Obj-1</a:t>
                  </a:r>
                </a:p>
              </p:txBody>
            </p:sp>
          </p:grpSp>
          <p:sp>
            <p:nvSpPr>
              <p:cNvPr id="367" name="TextBox 539"/>
              <p:cNvSpPr txBox="1"/>
              <p:nvPr/>
            </p:nvSpPr>
            <p:spPr>
              <a:xfrm>
                <a:off x="1847107" y="4140477"/>
                <a:ext cx="867028"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0000"/>
                    </a:solidFill>
                  </a:rPr>
                  <a:t>Obj-2</a:t>
                </a:r>
                <a:endParaRPr lang="en-US" sz="813" dirty="0">
                  <a:solidFill>
                    <a:srgbClr val="000000"/>
                  </a:solidFill>
                </a:endParaRPr>
              </a:p>
            </p:txBody>
          </p:sp>
          <p:sp>
            <p:nvSpPr>
              <p:cNvPr id="368" name="TextBox 540"/>
              <p:cNvSpPr txBox="1"/>
              <p:nvPr/>
            </p:nvSpPr>
            <p:spPr>
              <a:xfrm>
                <a:off x="1542029" y="3084308"/>
                <a:ext cx="674700"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color</a:t>
                </a:r>
                <a:endParaRPr lang="en-US" sz="1264" dirty="0">
                  <a:solidFill>
                    <a:srgbClr val="00B050"/>
                  </a:solidFill>
                </a:endParaRPr>
              </a:p>
            </p:txBody>
          </p:sp>
          <p:sp>
            <p:nvSpPr>
              <p:cNvPr id="369" name="TextBox 541"/>
              <p:cNvSpPr txBox="1"/>
              <p:nvPr/>
            </p:nvSpPr>
            <p:spPr>
              <a:xfrm>
                <a:off x="2526459" y="3228063"/>
                <a:ext cx="774214"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name</a:t>
                </a:r>
                <a:endParaRPr lang="en-US" sz="1264" dirty="0">
                  <a:solidFill>
                    <a:srgbClr val="00B050"/>
                  </a:solidFill>
                </a:endParaRPr>
              </a:p>
            </p:txBody>
          </p:sp>
          <p:cxnSp>
            <p:nvCxnSpPr>
              <p:cNvPr id="370" name="Straight Arrow Connector 369"/>
              <p:cNvCxnSpPr>
                <a:stCxn id="441" idx="4"/>
                <a:endCxn id="450" idx="0"/>
              </p:cNvCxnSpPr>
              <p:nvPr/>
            </p:nvCxnSpPr>
            <p:spPr>
              <a:xfrm flipH="1">
                <a:off x="5057664" y="2492999"/>
                <a:ext cx="11048" cy="495883"/>
              </a:xfrm>
              <a:prstGeom prst="straightConnector1">
                <a:avLst/>
              </a:prstGeom>
              <a:noFill/>
              <a:ln w="9525" cap="flat" cmpd="sng" algn="ctr">
                <a:solidFill>
                  <a:srgbClr val="9999FF">
                    <a:shade val="95000"/>
                    <a:satMod val="105000"/>
                  </a:srgbClr>
                </a:solidFill>
                <a:prstDash val="solid"/>
                <a:tailEnd type="arrow"/>
              </a:ln>
              <a:effectLst/>
            </p:spPr>
          </p:cxnSp>
          <p:grpSp>
            <p:nvGrpSpPr>
              <p:cNvPr id="371" name="Group 370"/>
              <p:cNvGrpSpPr/>
              <p:nvPr/>
            </p:nvGrpSpPr>
            <p:grpSpPr>
              <a:xfrm>
                <a:off x="4505092" y="2953117"/>
                <a:ext cx="1105147" cy="709370"/>
                <a:chOff x="1561579" y="2251678"/>
                <a:chExt cx="752129" cy="446881"/>
              </a:xfrm>
            </p:grpSpPr>
            <p:sp>
              <p:nvSpPr>
                <p:cNvPr id="449" name="Oval 448"/>
                <p:cNvSpPr/>
                <p:nvPr/>
              </p:nvSpPr>
              <p:spPr>
                <a:xfrm>
                  <a:off x="1604480" y="2251678"/>
                  <a:ext cx="679896" cy="422221"/>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50" name="TextBox 622"/>
                <p:cNvSpPr txBox="1"/>
                <p:nvPr/>
              </p:nvSpPr>
              <p:spPr>
                <a:xfrm>
                  <a:off x="1561579" y="2274210"/>
                  <a:ext cx="752129" cy="424349"/>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algn="ctr" defTabSz="665002">
                    <a:defRPr/>
                  </a:pPr>
                  <a:r>
                    <a:rPr lang="en-US" sz="632" dirty="0" err="1">
                      <a:solidFill>
                        <a:srgbClr val="000000"/>
                      </a:solidFill>
                    </a:rPr>
                    <a:t>KB:Cat</a:t>
                  </a:r>
                  <a:r>
                    <a:rPr lang="en-US" sz="632" dirty="0">
                      <a:solidFill>
                        <a:srgbClr val="000000"/>
                      </a:solidFill>
                    </a:rPr>
                    <a:t>-</a:t>
                  </a:r>
                </a:p>
                <a:p>
                  <a:pPr algn="ctr" defTabSz="665002">
                    <a:defRPr/>
                  </a:pPr>
                  <a:r>
                    <a:rPr lang="en-US" sz="632" dirty="0">
                      <a:solidFill>
                        <a:srgbClr val="000000"/>
                      </a:solidFill>
                    </a:rPr>
                    <a:t>Herbivorous</a:t>
                  </a:r>
                </a:p>
                <a:p>
                  <a:pPr algn="ctr" defTabSz="665002">
                    <a:defRPr/>
                  </a:pPr>
                  <a:r>
                    <a:rPr lang="en-US" sz="632" dirty="0">
                      <a:solidFill>
                        <a:srgbClr val="000000"/>
                      </a:solidFill>
                    </a:rPr>
                    <a:t> animals</a:t>
                  </a:r>
                </a:p>
              </p:txBody>
            </p:sp>
          </p:grpSp>
          <p:grpSp>
            <p:nvGrpSpPr>
              <p:cNvPr id="372" name="Group 371"/>
              <p:cNvGrpSpPr/>
              <p:nvPr/>
            </p:nvGrpSpPr>
            <p:grpSpPr>
              <a:xfrm>
                <a:off x="4544249" y="3990116"/>
                <a:ext cx="875901" cy="523298"/>
                <a:chOff x="1432339" y="2251679"/>
                <a:chExt cx="875901" cy="523298"/>
              </a:xfrm>
            </p:grpSpPr>
            <p:sp>
              <p:nvSpPr>
                <p:cNvPr id="447" name="Oval 446"/>
                <p:cNvSpPr/>
                <p:nvPr/>
              </p:nvSpPr>
              <p:spPr>
                <a:xfrm>
                  <a:off x="1466498" y="2251679"/>
                  <a:ext cx="817878" cy="505366"/>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48" name="TextBox 620"/>
                <p:cNvSpPr txBox="1"/>
                <p:nvPr/>
              </p:nvSpPr>
              <p:spPr>
                <a:xfrm>
                  <a:off x="1432339" y="2271941"/>
                  <a:ext cx="875901" cy="503036"/>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algn="ctr" defTabSz="665002">
                    <a:defRPr/>
                  </a:pPr>
                  <a:r>
                    <a:rPr lang="en-US" sz="632" dirty="0" err="1">
                      <a:solidFill>
                        <a:srgbClr val="000000"/>
                      </a:solidFill>
                    </a:rPr>
                    <a:t>KB:Cat</a:t>
                  </a:r>
                  <a:endParaRPr lang="en-US" sz="632" dirty="0">
                    <a:solidFill>
                      <a:srgbClr val="000000"/>
                    </a:solidFill>
                  </a:endParaRPr>
                </a:p>
                <a:p>
                  <a:pPr defTabSz="665002">
                    <a:defRPr/>
                  </a:pPr>
                  <a:r>
                    <a:rPr lang="en-US" sz="632" dirty="0">
                      <a:solidFill>
                        <a:srgbClr val="000000"/>
                      </a:solidFill>
                    </a:rPr>
                    <a:t>-Animals</a:t>
                  </a:r>
                </a:p>
              </p:txBody>
            </p:sp>
          </p:grpSp>
          <p:grpSp>
            <p:nvGrpSpPr>
              <p:cNvPr id="373" name="Group 372"/>
              <p:cNvGrpSpPr/>
              <p:nvPr/>
            </p:nvGrpSpPr>
            <p:grpSpPr>
              <a:xfrm>
                <a:off x="5992953" y="4052814"/>
                <a:ext cx="875902" cy="563922"/>
                <a:chOff x="1572356" y="2251679"/>
                <a:chExt cx="875902" cy="563922"/>
              </a:xfrm>
            </p:grpSpPr>
            <p:sp>
              <p:nvSpPr>
                <p:cNvPr id="445" name="Oval 444"/>
                <p:cNvSpPr/>
                <p:nvPr/>
              </p:nvSpPr>
              <p:spPr>
                <a:xfrm>
                  <a:off x="1604480" y="2251679"/>
                  <a:ext cx="776912" cy="563922"/>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46" name="TextBox 618"/>
                <p:cNvSpPr txBox="1"/>
                <p:nvPr/>
              </p:nvSpPr>
              <p:spPr>
                <a:xfrm>
                  <a:off x="1572356" y="2303692"/>
                  <a:ext cx="875902" cy="503035"/>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algn="ctr" defTabSz="665002">
                    <a:defRPr/>
                  </a:pPr>
                  <a:r>
                    <a:rPr lang="en-US" sz="632" dirty="0" err="1">
                      <a:solidFill>
                        <a:srgbClr val="000000"/>
                      </a:solidFill>
                    </a:rPr>
                    <a:t>KB:Cat</a:t>
                  </a:r>
                  <a:endParaRPr lang="en-US" sz="632" dirty="0">
                    <a:solidFill>
                      <a:srgbClr val="000000"/>
                    </a:solidFill>
                  </a:endParaRPr>
                </a:p>
                <a:p>
                  <a:pPr algn="ctr" defTabSz="665002">
                    <a:defRPr/>
                  </a:pPr>
                  <a:r>
                    <a:rPr lang="en-US" sz="632" dirty="0">
                      <a:solidFill>
                        <a:srgbClr val="000000"/>
                      </a:solidFill>
                    </a:rPr>
                    <a:t>-Zoology</a:t>
                  </a:r>
                </a:p>
              </p:txBody>
            </p:sp>
          </p:grpSp>
          <p:cxnSp>
            <p:nvCxnSpPr>
              <p:cNvPr id="374" name="Straight Arrow Connector 373"/>
              <p:cNvCxnSpPr>
                <a:stCxn id="449" idx="4"/>
                <a:endCxn id="447" idx="0"/>
              </p:cNvCxnSpPr>
              <p:nvPr/>
            </p:nvCxnSpPr>
            <p:spPr>
              <a:xfrm flipH="1">
                <a:off x="4987347" y="3623344"/>
                <a:ext cx="80283" cy="366772"/>
              </a:xfrm>
              <a:prstGeom prst="straightConnector1">
                <a:avLst/>
              </a:prstGeom>
              <a:noFill/>
              <a:ln w="9525" cap="flat" cmpd="sng" algn="ctr">
                <a:solidFill>
                  <a:srgbClr val="9999FF">
                    <a:shade val="95000"/>
                    <a:satMod val="105000"/>
                  </a:srgbClr>
                </a:solidFill>
                <a:prstDash val="solid"/>
                <a:tailEnd type="arrow"/>
              </a:ln>
              <a:effectLst/>
            </p:spPr>
          </p:cxnSp>
          <p:cxnSp>
            <p:nvCxnSpPr>
              <p:cNvPr id="375" name="Straight Arrow Connector 374"/>
              <p:cNvCxnSpPr>
                <a:stCxn id="447" idx="6"/>
                <a:endCxn id="446" idx="1"/>
              </p:cNvCxnSpPr>
              <p:nvPr/>
            </p:nvCxnSpPr>
            <p:spPr>
              <a:xfrm>
                <a:off x="5396286" y="4242799"/>
                <a:ext cx="615055" cy="105637"/>
              </a:xfrm>
              <a:prstGeom prst="straightConnector1">
                <a:avLst/>
              </a:prstGeom>
              <a:noFill/>
              <a:ln w="9525" cap="flat" cmpd="sng" algn="ctr">
                <a:solidFill>
                  <a:srgbClr val="9999FF">
                    <a:shade val="95000"/>
                    <a:satMod val="105000"/>
                  </a:srgbClr>
                </a:solidFill>
                <a:prstDash val="solid"/>
                <a:tailEnd type="arrow"/>
              </a:ln>
              <a:effectLst/>
            </p:spPr>
          </p:cxnSp>
          <p:cxnSp>
            <p:nvCxnSpPr>
              <p:cNvPr id="376" name="Straight Arrow Connector 375"/>
              <p:cNvCxnSpPr>
                <a:stCxn id="441" idx="6"/>
                <a:endCxn id="443" idx="2"/>
              </p:cNvCxnSpPr>
              <p:nvPr/>
            </p:nvCxnSpPr>
            <p:spPr>
              <a:xfrm flipV="1">
                <a:off x="5514377" y="2229417"/>
                <a:ext cx="329411" cy="69234"/>
              </a:xfrm>
              <a:prstGeom prst="straightConnector1">
                <a:avLst/>
              </a:prstGeom>
              <a:noFill/>
              <a:ln w="9525" cap="flat" cmpd="sng" algn="ctr">
                <a:solidFill>
                  <a:srgbClr val="9999FF">
                    <a:shade val="95000"/>
                    <a:satMod val="105000"/>
                  </a:srgbClr>
                </a:solidFill>
                <a:prstDash val="solid"/>
                <a:tailEnd type="arrow"/>
              </a:ln>
              <a:effectLst/>
            </p:spPr>
          </p:cxnSp>
          <p:grpSp>
            <p:nvGrpSpPr>
              <p:cNvPr id="377" name="Group 376"/>
              <p:cNvGrpSpPr/>
              <p:nvPr/>
            </p:nvGrpSpPr>
            <p:grpSpPr>
              <a:xfrm>
                <a:off x="5799751" y="1897484"/>
                <a:ext cx="1043046" cy="691783"/>
                <a:chOff x="1574509" y="2251679"/>
                <a:chExt cx="709867" cy="435801"/>
              </a:xfrm>
            </p:grpSpPr>
            <p:sp>
              <p:nvSpPr>
                <p:cNvPr id="443" name="Oval 442"/>
                <p:cNvSpPr/>
                <p:nvPr/>
              </p:nvSpPr>
              <p:spPr>
                <a:xfrm>
                  <a:off x="1604480" y="2251679"/>
                  <a:ext cx="679896" cy="418215"/>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44" name="TextBox 616"/>
                <p:cNvSpPr txBox="1"/>
                <p:nvPr/>
              </p:nvSpPr>
              <p:spPr>
                <a:xfrm>
                  <a:off x="1574509" y="2263133"/>
                  <a:ext cx="705529" cy="424347"/>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algn="ctr" defTabSz="665002">
                    <a:defRPr/>
                  </a:pPr>
                  <a:r>
                    <a:rPr lang="en-US" sz="632" dirty="0" err="1">
                      <a:solidFill>
                        <a:srgbClr val="000000"/>
                      </a:solidFill>
                    </a:rPr>
                    <a:t>KB:Cat</a:t>
                  </a:r>
                  <a:r>
                    <a:rPr lang="en-US" sz="632" dirty="0">
                      <a:solidFill>
                        <a:srgbClr val="000000"/>
                      </a:solidFill>
                    </a:rPr>
                    <a:t>-</a:t>
                  </a:r>
                </a:p>
                <a:p>
                  <a:pPr algn="ctr" defTabSz="665002">
                    <a:defRPr/>
                  </a:pPr>
                  <a:r>
                    <a:rPr lang="en-US" sz="632" dirty="0" err="1">
                      <a:solidFill>
                        <a:srgbClr val="000000"/>
                      </a:solidFill>
                    </a:rPr>
                    <a:t>Megafauna</a:t>
                  </a:r>
                  <a:endParaRPr lang="en-US" sz="632" dirty="0">
                    <a:solidFill>
                      <a:srgbClr val="000000"/>
                    </a:solidFill>
                  </a:endParaRPr>
                </a:p>
                <a:p>
                  <a:pPr algn="ctr" defTabSz="665002">
                    <a:defRPr/>
                  </a:pPr>
                  <a:r>
                    <a:rPr lang="en-US" sz="632" dirty="0">
                      <a:solidFill>
                        <a:srgbClr val="000000"/>
                      </a:solidFill>
                    </a:rPr>
                    <a:t> of Africa</a:t>
                  </a:r>
                </a:p>
              </p:txBody>
            </p:sp>
          </p:grpSp>
          <p:cxnSp>
            <p:nvCxnSpPr>
              <p:cNvPr id="378" name="Straight Arrow Connector 377"/>
              <p:cNvCxnSpPr>
                <a:stCxn id="435" idx="2"/>
                <a:endCxn id="449" idx="6"/>
              </p:cNvCxnSpPr>
              <p:nvPr/>
            </p:nvCxnSpPr>
            <p:spPr>
              <a:xfrm flipH="1" flipV="1">
                <a:off x="5567134" y="3288232"/>
                <a:ext cx="456612" cy="201320"/>
              </a:xfrm>
              <a:prstGeom prst="straightConnector1">
                <a:avLst/>
              </a:prstGeom>
              <a:noFill/>
              <a:ln w="9525" cap="flat" cmpd="sng" algn="ctr">
                <a:solidFill>
                  <a:srgbClr val="9999FF">
                    <a:shade val="95000"/>
                    <a:satMod val="105000"/>
                  </a:srgbClr>
                </a:solidFill>
                <a:prstDash val="solid"/>
                <a:tailEnd type="arrow"/>
              </a:ln>
              <a:effectLst/>
            </p:spPr>
          </p:cxnSp>
          <p:cxnSp>
            <p:nvCxnSpPr>
              <p:cNvPr id="379" name="Straight Arrow Connector 378"/>
              <p:cNvCxnSpPr>
                <a:stCxn id="435" idx="0"/>
                <a:endCxn id="444" idx="2"/>
              </p:cNvCxnSpPr>
              <p:nvPr/>
            </p:nvCxnSpPr>
            <p:spPr>
              <a:xfrm flipH="1" flipV="1">
                <a:off x="6318088" y="2573414"/>
                <a:ext cx="62605" cy="725904"/>
              </a:xfrm>
              <a:prstGeom prst="straightConnector1">
                <a:avLst/>
              </a:prstGeom>
              <a:noFill/>
              <a:ln w="9525" cap="flat" cmpd="sng" algn="ctr">
                <a:solidFill>
                  <a:srgbClr val="9999FF">
                    <a:shade val="95000"/>
                    <a:satMod val="105000"/>
                  </a:srgbClr>
                </a:solidFill>
                <a:prstDash val="solid"/>
                <a:tailEnd type="arrow"/>
              </a:ln>
              <a:effectLst/>
            </p:spPr>
          </p:cxnSp>
          <p:grpSp>
            <p:nvGrpSpPr>
              <p:cNvPr id="380" name="Group 379"/>
              <p:cNvGrpSpPr/>
              <p:nvPr/>
            </p:nvGrpSpPr>
            <p:grpSpPr>
              <a:xfrm>
                <a:off x="4623037" y="2104302"/>
                <a:ext cx="980021" cy="388697"/>
                <a:chOff x="1604480" y="2341990"/>
                <a:chExt cx="747541" cy="214489"/>
              </a:xfrm>
            </p:grpSpPr>
            <p:sp>
              <p:nvSpPr>
                <p:cNvPr id="441" name="Oval 440"/>
                <p:cNvSpPr/>
                <p:nvPr/>
              </p:nvSpPr>
              <p:spPr>
                <a:xfrm>
                  <a:off x="1604480" y="2341990"/>
                  <a:ext cx="679896" cy="214489"/>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42" name="TextBox 614"/>
                <p:cNvSpPr txBox="1"/>
                <p:nvPr/>
              </p:nvSpPr>
              <p:spPr>
                <a:xfrm>
                  <a:off x="1615772" y="2360788"/>
                  <a:ext cx="736249" cy="183463"/>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err="1">
                      <a:solidFill>
                        <a:srgbClr val="000000"/>
                      </a:solidFill>
                    </a:rPr>
                    <a:t>KB:Giraffe</a:t>
                  </a:r>
                  <a:endParaRPr lang="en-US" sz="632" dirty="0">
                    <a:solidFill>
                      <a:srgbClr val="000000"/>
                    </a:solidFill>
                  </a:endParaRPr>
                </a:p>
              </p:txBody>
            </p:sp>
          </p:grpSp>
          <p:grpSp>
            <p:nvGrpSpPr>
              <p:cNvPr id="381" name="Group 380"/>
              <p:cNvGrpSpPr/>
              <p:nvPr/>
            </p:nvGrpSpPr>
            <p:grpSpPr>
              <a:xfrm>
                <a:off x="3006929" y="4550743"/>
                <a:ext cx="732996" cy="503036"/>
                <a:chOff x="1612311" y="2185686"/>
                <a:chExt cx="732996" cy="503036"/>
              </a:xfrm>
            </p:grpSpPr>
            <p:sp>
              <p:nvSpPr>
                <p:cNvPr id="439" name="Oval 438"/>
                <p:cNvSpPr/>
                <p:nvPr/>
              </p:nvSpPr>
              <p:spPr>
                <a:xfrm>
                  <a:off x="1634132" y="2218065"/>
                  <a:ext cx="679896" cy="387384"/>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40" name="TextBox 612"/>
                <p:cNvSpPr txBox="1"/>
                <p:nvPr/>
              </p:nvSpPr>
              <p:spPr>
                <a:xfrm>
                  <a:off x="1612311" y="2185686"/>
                  <a:ext cx="732996" cy="503036"/>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algn="ctr" defTabSz="665002">
                    <a:defRPr/>
                  </a:pPr>
                  <a:r>
                    <a:rPr lang="en-US" sz="632" dirty="0" err="1">
                      <a:solidFill>
                        <a:srgbClr val="000000"/>
                      </a:solidFill>
                    </a:rPr>
                    <a:t>AttCat</a:t>
                  </a:r>
                  <a:endParaRPr lang="en-US" sz="632" dirty="0">
                    <a:solidFill>
                      <a:srgbClr val="000000"/>
                    </a:solidFill>
                  </a:endParaRPr>
                </a:p>
                <a:p>
                  <a:pPr algn="ctr" defTabSz="665002">
                    <a:defRPr/>
                  </a:pPr>
                  <a:r>
                    <a:rPr lang="en-US" sz="632" dirty="0">
                      <a:solidFill>
                        <a:srgbClr val="000000"/>
                      </a:solidFill>
                    </a:rPr>
                    <a:t>-zoo</a:t>
                  </a:r>
                </a:p>
              </p:txBody>
            </p:sp>
          </p:grpSp>
          <p:sp>
            <p:nvSpPr>
              <p:cNvPr id="382" name="TextBox 554"/>
              <p:cNvSpPr txBox="1"/>
              <p:nvPr/>
            </p:nvSpPr>
            <p:spPr>
              <a:xfrm>
                <a:off x="1849025" y="3738295"/>
                <a:ext cx="711332"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color</a:t>
                </a:r>
                <a:endParaRPr lang="en-US" sz="1264" dirty="0">
                  <a:solidFill>
                    <a:srgbClr val="00B050"/>
                  </a:solidFill>
                </a:endParaRPr>
              </a:p>
            </p:txBody>
          </p:sp>
          <p:cxnSp>
            <p:nvCxnSpPr>
              <p:cNvPr id="383" name="Straight Arrow Connector 382"/>
              <p:cNvCxnSpPr>
                <a:endCxn id="455" idx="2"/>
              </p:cNvCxnSpPr>
              <p:nvPr/>
            </p:nvCxnSpPr>
            <p:spPr>
              <a:xfrm>
                <a:off x="2754065" y="2966660"/>
                <a:ext cx="298469" cy="6260"/>
              </a:xfrm>
              <a:prstGeom prst="straightConnector1">
                <a:avLst/>
              </a:prstGeom>
              <a:noFill/>
              <a:ln w="9525" cap="flat" cmpd="sng" algn="ctr">
                <a:solidFill>
                  <a:srgbClr val="9999FF">
                    <a:shade val="95000"/>
                    <a:satMod val="105000"/>
                  </a:srgbClr>
                </a:solidFill>
                <a:prstDash val="solid"/>
                <a:tailEnd type="arrow"/>
              </a:ln>
              <a:effectLst/>
            </p:spPr>
          </p:cxnSp>
          <p:sp>
            <p:nvSpPr>
              <p:cNvPr id="384" name="Oval 383"/>
              <p:cNvSpPr/>
              <p:nvPr/>
            </p:nvSpPr>
            <p:spPr>
              <a:xfrm>
                <a:off x="762000" y="1304294"/>
                <a:ext cx="1371600" cy="887451"/>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632" dirty="0">
                  <a:solidFill>
                    <a:srgbClr val="000000"/>
                  </a:solidFill>
                  <a:latin typeface="Calibri"/>
                </a:endParaRPr>
              </a:p>
            </p:txBody>
          </p:sp>
          <p:sp>
            <p:nvSpPr>
              <p:cNvPr id="385" name="TextBox 557"/>
              <p:cNvSpPr txBox="1"/>
              <p:nvPr/>
            </p:nvSpPr>
            <p:spPr>
              <a:xfrm>
                <a:off x="1187597" y="1869853"/>
                <a:ext cx="992229" cy="381270"/>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813" dirty="0" err="1">
                    <a:solidFill>
                      <a:srgbClr val="000000"/>
                    </a:solidFill>
                  </a:rPr>
                  <a:t>Img</a:t>
                </a:r>
                <a:endParaRPr lang="en-US" sz="813" dirty="0">
                  <a:solidFill>
                    <a:srgbClr val="000000"/>
                  </a:solidFill>
                </a:endParaRPr>
              </a:p>
            </p:txBody>
          </p:sp>
          <p:cxnSp>
            <p:nvCxnSpPr>
              <p:cNvPr id="386" name="Straight Arrow Connector 385"/>
              <p:cNvCxnSpPr>
                <a:stCxn id="384" idx="4"/>
                <a:endCxn id="451" idx="2"/>
              </p:cNvCxnSpPr>
              <p:nvPr/>
            </p:nvCxnSpPr>
            <p:spPr>
              <a:xfrm>
                <a:off x="1447800" y="2191745"/>
                <a:ext cx="446453" cy="775418"/>
              </a:xfrm>
              <a:prstGeom prst="straightConnector1">
                <a:avLst/>
              </a:prstGeom>
              <a:noFill/>
              <a:ln w="9525" cap="flat" cmpd="sng" algn="ctr">
                <a:solidFill>
                  <a:srgbClr val="9999FF">
                    <a:shade val="95000"/>
                    <a:satMod val="105000"/>
                  </a:srgbClr>
                </a:solidFill>
                <a:prstDash val="solid"/>
                <a:tailEnd type="arrow"/>
              </a:ln>
              <a:effectLst/>
            </p:spPr>
          </p:cxnSp>
          <p:sp>
            <p:nvSpPr>
              <p:cNvPr id="387" name="TextBox 559"/>
              <p:cNvSpPr txBox="1"/>
              <p:nvPr/>
            </p:nvSpPr>
            <p:spPr>
              <a:xfrm>
                <a:off x="2581797" y="2615842"/>
                <a:ext cx="653147"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err="1">
                    <a:solidFill>
                      <a:srgbClr val="00B050"/>
                    </a:solidFill>
                  </a:rPr>
                  <a:t>bbox</a:t>
                </a:r>
                <a:endParaRPr lang="en-US" sz="1264" dirty="0">
                  <a:solidFill>
                    <a:srgbClr val="00B050"/>
                  </a:solidFill>
                </a:endParaRPr>
              </a:p>
            </p:txBody>
          </p:sp>
          <p:sp>
            <p:nvSpPr>
              <p:cNvPr id="388" name="Oval 387"/>
              <p:cNvSpPr/>
              <p:nvPr/>
            </p:nvSpPr>
            <p:spPr>
              <a:xfrm>
                <a:off x="1533337" y="4625493"/>
                <a:ext cx="679896" cy="304800"/>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632" dirty="0">
                  <a:solidFill>
                    <a:srgbClr val="000000"/>
                  </a:solidFill>
                  <a:latin typeface="Calibri"/>
                </a:endParaRPr>
              </a:p>
            </p:txBody>
          </p:sp>
          <p:sp>
            <p:nvSpPr>
              <p:cNvPr id="389" name="TextBox 561"/>
              <p:cNvSpPr txBox="1"/>
              <p:nvPr/>
            </p:nvSpPr>
            <p:spPr>
              <a:xfrm>
                <a:off x="1565407" y="4620459"/>
                <a:ext cx="665256"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0000"/>
                    </a:solidFill>
                  </a:rPr>
                  <a:t>Att-1</a:t>
                </a:r>
                <a:endParaRPr lang="en-US" sz="813" dirty="0">
                  <a:solidFill>
                    <a:srgbClr val="000000"/>
                  </a:solidFill>
                </a:endParaRPr>
              </a:p>
            </p:txBody>
          </p:sp>
          <p:cxnSp>
            <p:nvCxnSpPr>
              <p:cNvPr id="390" name="Curved Connector 389"/>
              <p:cNvCxnSpPr>
                <a:stCxn id="384" idx="3"/>
                <a:endCxn id="364" idx="2"/>
              </p:cNvCxnSpPr>
              <p:nvPr/>
            </p:nvCxnSpPr>
            <p:spPr>
              <a:xfrm rot="16200000" flipH="1">
                <a:off x="286729" y="2737917"/>
                <a:ext cx="2233526" cy="881253"/>
              </a:xfrm>
              <a:prstGeom prst="curvedConnector2">
                <a:avLst/>
              </a:prstGeom>
              <a:noFill/>
              <a:ln w="9525" cap="flat" cmpd="sng" algn="ctr">
                <a:solidFill>
                  <a:srgbClr val="9999FF">
                    <a:shade val="95000"/>
                    <a:satMod val="105000"/>
                  </a:srgbClr>
                </a:solidFill>
                <a:prstDash val="solid"/>
                <a:tailEnd type="arrow"/>
              </a:ln>
              <a:effectLst/>
            </p:spPr>
          </p:cxnSp>
          <p:cxnSp>
            <p:nvCxnSpPr>
              <p:cNvPr id="391" name="Curved Connector 390"/>
              <p:cNvCxnSpPr>
                <a:stCxn id="384" idx="3"/>
                <a:endCxn id="388" idx="2"/>
              </p:cNvCxnSpPr>
              <p:nvPr/>
            </p:nvCxnSpPr>
            <p:spPr>
              <a:xfrm rot="16200000" flipH="1">
                <a:off x="-109955" y="3134601"/>
                <a:ext cx="2716112" cy="570471"/>
              </a:xfrm>
              <a:prstGeom prst="curvedConnector2">
                <a:avLst/>
              </a:prstGeom>
              <a:noFill/>
              <a:ln w="9525" cap="flat" cmpd="sng" algn="ctr">
                <a:solidFill>
                  <a:srgbClr val="9999FF">
                    <a:shade val="95000"/>
                    <a:satMod val="105000"/>
                  </a:srgbClr>
                </a:solidFill>
                <a:prstDash val="solid"/>
                <a:tailEnd type="arrow"/>
              </a:ln>
              <a:effectLst/>
            </p:spPr>
          </p:cxnSp>
          <p:cxnSp>
            <p:nvCxnSpPr>
              <p:cNvPr id="392" name="Straight Arrow Connector 391"/>
              <p:cNvCxnSpPr>
                <a:stCxn id="388" idx="6"/>
                <a:endCxn id="439" idx="2"/>
              </p:cNvCxnSpPr>
              <p:nvPr/>
            </p:nvCxnSpPr>
            <p:spPr>
              <a:xfrm flipV="1">
                <a:off x="2213233" y="4776814"/>
                <a:ext cx="815517" cy="1079"/>
              </a:xfrm>
              <a:prstGeom prst="straightConnector1">
                <a:avLst/>
              </a:prstGeom>
              <a:noFill/>
              <a:ln w="9525" cap="flat" cmpd="sng" algn="ctr">
                <a:solidFill>
                  <a:srgbClr val="9999FF">
                    <a:shade val="95000"/>
                    <a:satMod val="105000"/>
                  </a:srgbClr>
                </a:solidFill>
                <a:prstDash val="solid"/>
                <a:tailEnd type="arrow"/>
              </a:ln>
              <a:effectLst/>
            </p:spPr>
          </p:cxnSp>
          <p:sp>
            <p:nvSpPr>
              <p:cNvPr id="393" name="TextBox 565"/>
              <p:cNvSpPr txBox="1"/>
              <p:nvPr/>
            </p:nvSpPr>
            <p:spPr>
              <a:xfrm>
                <a:off x="2307252" y="4547834"/>
                <a:ext cx="782453"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name</a:t>
                </a:r>
                <a:endParaRPr lang="en-US" sz="1264" dirty="0">
                  <a:solidFill>
                    <a:srgbClr val="00B050"/>
                  </a:solidFill>
                </a:endParaRPr>
              </a:p>
            </p:txBody>
          </p:sp>
          <p:grpSp>
            <p:nvGrpSpPr>
              <p:cNvPr id="394" name="Group 393"/>
              <p:cNvGrpSpPr/>
              <p:nvPr/>
            </p:nvGrpSpPr>
            <p:grpSpPr>
              <a:xfrm>
                <a:off x="4809148" y="4625498"/>
                <a:ext cx="777651" cy="371320"/>
                <a:chOff x="1563253" y="2330663"/>
                <a:chExt cx="529249" cy="233920"/>
              </a:xfrm>
            </p:grpSpPr>
            <p:sp>
              <p:nvSpPr>
                <p:cNvPr id="437" name="Oval 436"/>
                <p:cNvSpPr/>
                <p:nvPr/>
              </p:nvSpPr>
              <p:spPr>
                <a:xfrm>
                  <a:off x="1604480" y="2330663"/>
                  <a:ext cx="438725" cy="225816"/>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38" name="TextBox 610"/>
                <p:cNvSpPr txBox="1"/>
                <p:nvPr/>
              </p:nvSpPr>
              <p:spPr>
                <a:xfrm>
                  <a:off x="1563253" y="2355136"/>
                  <a:ext cx="529249" cy="209447"/>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algn="ctr" defTabSz="665002">
                    <a:defRPr/>
                  </a:pPr>
                  <a:r>
                    <a:rPr lang="en-US" sz="632" dirty="0" err="1">
                      <a:solidFill>
                        <a:srgbClr val="000000"/>
                      </a:solidFill>
                    </a:rPr>
                    <a:t>KB:Zoo</a:t>
                  </a:r>
                  <a:endParaRPr lang="en-US" sz="632" dirty="0">
                    <a:solidFill>
                      <a:srgbClr val="000000"/>
                    </a:solidFill>
                  </a:endParaRPr>
                </a:p>
              </p:txBody>
            </p:sp>
          </p:grpSp>
          <p:cxnSp>
            <p:nvCxnSpPr>
              <p:cNvPr id="395" name="Straight Arrow Connector 394"/>
              <p:cNvCxnSpPr>
                <a:stCxn id="439" idx="6"/>
                <a:endCxn id="437" idx="2"/>
              </p:cNvCxnSpPr>
              <p:nvPr/>
            </p:nvCxnSpPr>
            <p:spPr>
              <a:xfrm>
                <a:off x="3708646" y="4776814"/>
                <a:ext cx="1161075" cy="27903"/>
              </a:xfrm>
              <a:prstGeom prst="straightConnector1">
                <a:avLst/>
              </a:prstGeom>
              <a:noFill/>
              <a:ln w="9525" cap="flat" cmpd="sng" algn="ctr">
                <a:solidFill>
                  <a:srgbClr val="9999FF">
                    <a:shade val="95000"/>
                    <a:satMod val="105000"/>
                  </a:srgbClr>
                </a:solidFill>
                <a:prstDash val="solid"/>
                <a:tailEnd type="arrow"/>
              </a:ln>
              <a:effectLst/>
            </p:spPr>
          </p:cxnSp>
          <p:sp>
            <p:nvSpPr>
              <p:cNvPr id="396" name="TextBox 568"/>
              <p:cNvSpPr txBox="1"/>
              <p:nvPr/>
            </p:nvSpPr>
            <p:spPr>
              <a:xfrm>
                <a:off x="3815164" y="4511199"/>
                <a:ext cx="869418" cy="503035"/>
              </a:xfrm>
              <a:prstGeom prst="rect">
                <a:avLst/>
              </a:prstGeom>
              <a:solidFill>
                <a:srgbClr val="FFFFFF"/>
              </a:solid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same-</a:t>
                </a:r>
              </a:p>
              <a:p>
                <a:pPr defTabSz="665002">
                  <a:defRPr/>
                </a:pPr>
                <a:r>
                  <a:rPr lang="en-US" sz="632" dirty="0">
                    <a:solidFill>
                      <a:srgbClr val="00B050"/>
                    </a:solidFill>
                  </a:rPr>
                  <a:t>concept</a:t>
                </a:r>
              </a:p>
            </p:txBody>
          </p:sp>
          <p:cxnSp>
            <p:nvCxnSpPr>
              <p:cNvPr id="397" name="Straight Arrow Connector 396"/>
              <p:cNvCxnSpPr>
                <a:stCxn id="437" idx="7"/>
                <a:endCxn id="445" idx="3"/>
              </p:cNvCxnSpPr>
              <p:nvPr/>
            </p:nvCxnSpPr>
            <p:spPr>
              <a:xfrm flipV="1">
                <a:off x="5419955" y="4534152"/>
                <a:ext cx="718898" cy="143832"/>
              </a:xfrm>
              <a:prstGeom prst="straightConnector1">
                <a:avLst/>
              </a:prstGeom>
              <a:noFill/>
              <a:ln w="9525" cap="flat" cmpd="sng" algn="ctr">
                <a:solidFill>
                  <a:srgbClr val="9999FF">
                    <a:shade val="95000"/>
                    <a:satMod val="105000"/>
                  </a:srgbClr>
                </a:solidFill>
                <a:prstDash val="solid"/>
                <a:tailEnd type="arrow"/>
              </a:ln>
              <a:effectLst/>
            </p:spPr>
          </p:cxnSp>
          <p:grpSp>
            <p:nvGrpSpPr>
              <p:cNvPr id="398" name="Group 397"/>
              <p:cNvGrpSpPr/>
              <p:nvPr/>
            </p:nvGrpSpPr>
            <p:grpSpPr>
              <a:xfrm>
                <a:off x="5958163" y="3299319"/>
                <a:ext cx="896741" cy="380466"/>
                <a:chOff x="1554458" y="2346532"/>
                <a:chExt cx="684012" cy="209947"/>
              </a:xfrm>
            </p:grpSpPr>
            <p:sp>
              <p:nvSpPr>
                <p:cNvPr id="435" name="Oval 434"/>
                <p:cNvSpPr/>
                <p:nvPr/>
              </p:nvSpPr>
              <p:spPr>
                <a:xfrm>
                  <a:off x="1604480" y="2346532"/>
                  <a:ext cx="544542" cy="209947"/>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36" name="TextBox 608"/>
                <p:cNvSpPr txBox="1"/>
                <p:nvPr/>
              </p:nvSpPr>
              <p:spPr>
                <a:xfrm>
                  <a:off x="1554458" y="2368367"/>
                  <a:ext cx="684012" cy="183463"/>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err="1">
                      <a:solidFill>
                        <a:srgbClr val="000000"/>
                      </a:solidFill>
                    </a:rPr>
                    <a:t>KB:Zebra</a:t>
                  </a:r>
                  <a:endParaRPr lang="en-US" sz="632" dirty="0">
                    <a:solidFill>
                      <a:srgbClr val="000000"/>
                    </a:solidFill>
                  </a:endParaRPr>
                </a:p>
              </p:txBody>
            </p:sp>
          </p:grpSp>
          <p:cxnSp>
            <p:nvCxnSpPr>
              <p:cNvPr id="399" name="Straight Arrow Connector 398"/>
              <p:cNvCxnSpPr>
                <a:stCxn id="453" idx="7"/>
                <a:endCxn id="441" idx="3"/>
              </p:cNvCxnSpPr>
              <p:nvPr/>
            </p:nvCxnSpPr>
            <p:spPr>
              <a:xfrm flipV="1">
                <a:off x="3520910" y="2436079"/>
                <a:ext cx="1232661" cy="1280575"/>
              </a:xfrm>
              <a:prstGeom prst="straightConnector1">
                <a:avLst/>
              </a:prstGeom>
              <a:noFill/>
              <a:ln w="9525" cap="flat" cmpd="sng" algn="ctr">
                <a:solidFill>
                  <a:srgbClr val="9999FF">
                    <a:shade val="95000"/>
                    <a:satMod val="105000"/>
                  </a:srgbClr>
                </a:solidFill>
                <a:prstDash val="solid"/>
                <a:tailEnd type="arrow"/>
              </a:ln>
              <a:effectLst/>
            </p:spPr>
          </p:cxnSp>
          <p:sp>
            <p:nvSpPr>
              <p:cNvPr id="400" name="TextBox 572"/>
              <p:cNvSpPr txBox="1"/>
              <p:nvPr/>
            </p:nvSpPr>
            <p:spPr>
              <a:xfrm>
                <a:off x="3815164" y="2816128"/>
                <a:ext cx="827775" cy="487221"/>
              </a:xfrm>
              <a:prstGeom prst="rect">
                <a:avLst/>
              </a:prstGeom>
              <a:solidFill>
                <a:srgbClr val="FFFFFF"/>
              </a:solidFill>
            </p:spPr>
            <p:txBody>
              <a:bodyPr wrap="none" rtlCol="0">
                <a:normAutofit lnSpcReduction="10000"/>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same-</a:t>
                </a:r>
              </a:p>
              <a:p>
                <a:pPr defTabSz="665002">
                  <a:defRPr/>
                </a:pPr>
                <a:r>
                  <a:rPr lang="en-US" sz="632" dirty="0">
                    <a:solidFill>
                      <a:srgbClr val="00B050"/>
                    </a:solidFill>
                  </a:rPr>
                  <a:t>concept</a:t>
                </a:r>
              </a:p>
            </p:txBody>
          </p:sp>
          <p:sp>
            <p:nvSpPr>
              <p:cNvPr id="401" name="TextBox 573"/>
              <p:cNvSpPr txBox="1"/>
              <p:nvPr/>
            </p:nvSpPr>
            <p:spPr>
              <a:xfrm>
                <a:off x="1389194" y="3901329"/>
                <a:ext cx="872677"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contain</a:t>
                </a:r>
                <a:endParaRPr lang="en-US" sz="1264" dirty="0">
                  <a:solidFill>
                    <a:srgbClr val="00B050"/>
                  </a:solidFill>
                </a:endParaRPr>
              </a:p>
            </p:txBody>
          </p:sp>
          <p:sp>
            <p:nvSpPr>
              <p:cNvPr id="402" name="TextBox 574"/>
              <p:cNvSpPr txBox="1"/>
              <p:nvPr/>
            </p:nvSpPr>
            <p:spPr>
              <a:xfrm>
                <a:off x="1019617" y="2422852"/>
                <a:ext cx="785422" cy="503035"/>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contain</a:t>
                </a:r>
                <a:endParaRPr lang="en-US" sz="1264" dirty="0">
                  <a:solidFill>
                    <a:srgbClr val="00B050"/>
                  </a:solidFill>
                </a:endParaRPr>
              </a:p>
            </p:txBody>
          </p:sp>
          <p:sp>
            <p:nvSpPr>
              <p:cNvPr id="403" name="TextBox 575"/>
              <p:cNvSpPr txBox="1"/>
              <p:nvPr/>
            </p:nvSpPr>
            <p:spPr>
              <a:xfrm>
                <a:off x="826978" y="4318315"/>
                <a:ext cx="777815" cy="503035"/>
              </a:xfrm>
              <a:prstGeom prst="rect">
                <a:avLst/>
              </a:prstGeom>
              <a:solidFill>
                <a:srgbClr val="FFFFFF"/>
              </a:solid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err="1">
                    <a:solidFill>
                      <a:srgbClr val="00B050"/>
                    </a:solidFill>
                  </a:rPr>
                  <a:t>img-att</a:t>
                </a:r>
                <a:endParaRPr lang="en-US" sz="1264" dirty="0">
                  <a:solidFill>
                    <a:srgbClr val="00B050"/>
                  </a:solidFill>
                </a:endParaRPr>
              </a:p>
            </p:txBody>
          </p:sp>
          <p:sp>
            <p:nvSpPr>
              <p:cNvPr id="404" name="TextBox 576"/>
              <p:cNvSpPr txBox="1"/>
              <p:nvPr/>
            </p:nvSpPr>
            <p:spPr>
              <a:xfrm>
                <a:off x="4693232" y="2552427"/>
                <a:ext cx="785422" cy="332473"/>
              </a:xfrm>
              <a:prstGeom prst="rect">
                <a:avLst/>
              </a:prstGeom>
              <a:solidFill>
                <a:srgbClr val="FFFFFF"/>
              </a:solid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subject</a:t>
                </a:r>
                <a:endParaRPr lang="en-US" sz="1264" dirty="0">
                  <a:solidFill>
                    <a:srgbClr val="00B050"/>
                  </a:solidFill>
                </a:endParaRPr>
              </a:p>
            </p:txBody>
          </p:sp>
          <p:sp>
            <p:nvSpPr>
              <p:cNvPr id="405" name="TextBox 577"/>
              <p:cNvSpPr txBox="1"/>
              <p:nvPr/>
            </p:nvSpPr>
            <p:spPr>
              <a:xfrm>
                <a:off x="6048594" y="2795264"/>
                <a:ext cx="782453" cy="332473"/>
              </a:xfrm>
              <a:prstGeom prst="rect">
                <a:avLst/>
              </a:prstGeom>
              <a:solidFill>
                <a:srgbClr val="FFFFFF"/>
              </a:solid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subject</a:t>
                </a:r>
                <a:endParaRPr lang="en-US" sz="1264" dirty="0">
                  <a:solidFill>
                    <a:srgbClr val="00B050"/>
                  </a:solidFill>
                </a:endParaRPr>
              </a:p>
            </p:txBody>
          </p:sp>
          <p:sp>
            <p:nvSpPr>
              <p:cNvPr id="406" name="TextBox 578"/>
              <p:cNvSpPr txBox="1"/>
              <p:nvPr/>
            </p:nvSpPr>
            <p:spPr>
              <a:xfrm>
                <a:off x="5608805" y="3086000"/>
                <a:ext cx="782453"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subject</a:t>
                </a:r>
                <a:endParaRPr lang="en-US" sz="1264" dirty="0">
                  <a:solidFill>
                    <a:srgbClr val="00B050"/>
                  </a:solidFill>
                </a:endParaRPr>
              </a:p>
            </p:txBody>
          </p:sp>
          <p:sp>
            <p:nvSpPr>
              <p:cNvPr id="407" name="TextBox 579"/>
              <p:cNvSpPr txBox="1"/>
              <p:nvPr/>
            </p:nvSpPr>
            <p:spPr>
              <a:xfrm>
                <a:off x="5209944" y="1870385"/>
                <a:ext cx="782453"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subject</a:t>
                </a:r>
                <a:endParaRPr lang="en-US" sz="1264" dirty="0">
                  <a:solidFill>
                    <a:srgbClr val="00B050"/>
                  </a:solidFill>
                </a:endParaRPr>
              </a:p>
            </p:txBody>
          </p:sp>
          <p:sp>
            <p:nvSpPr>
              <p:cNvPr id="408" name="TextBox 580"/>
              <p:cNvSpPr txBox="1"/>
              <p:nvPr/>
            </p:nvSpPr>
            <p:spPr>
              <a:xfrm>
                <a:off x="5538245" y="4565416"/>
                <a:ext cx="782453"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subject</a:t>
                </a:r>
                <a:endParaRPr lang="en-US" sz="1264" dirty="0">
                  <a:solidFill>
                    <a:srgbClr val="00B050"/>
                  </a:solidFill>
                </a:endParaRPr>
              </a:p>
            </p:txBody>
          </p:sp>
          <p:sp>
            <p:nvSpPr>
              <p:cNvPr id="409" name="TextBox 581"/>
              <p:cNvSpPr txBox="1"/>
              <p:nvPr/>
            </p:nvSpPr>
            <p:spPr>
              <a:xfrm>
                <a:off x="4994784" y="3642500"/>
                <a:ext cx="849005"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broader</a:t>
                </a:r>
                <a:endParaRPr lang="en-US" sz="1264" dirty="0">
                  <a:solidFill>
                    <a:srgbClr val="00B050"/>
                  </a:solidFill>
                </a:endParaRPr>
              </a:p>
            </p:txBody>
          </p:sp>
          <p:sp>
            <p:nvSpPr>
              <p:cNvPr id="410" name="TextBox 582"/>
              <p:cNvSpPr txBox="1"/>
              <p:nvPr/>
            </p:nvSpPr>
            <p:spPr>
              <a:xfrm>
                <a:off x="5373147" y="4018610"/>
                <a:ext cx="831931"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broader</a:t>
                </a:r>
                <a:endParaRPr lang="en-US" sz="1264" dirty="0">
                  <a:solidFill>
                    <a:srgbClr val="00B050"/>
                  </a:solidFill>
                </a:endParaRPr>
              </a:p>
            </p:txBody>
          </p:sp>
          <p:sp>
            <p:nvSpPr>
              <p:cNvPr id="411" name="TextBox 583"/>
              <p:cNvSpPr txBox="1"/>
              <p:nvPr/>
            </p:nvSpPr>
            <p:spPr>
              <a:xfrm>
                <a:off x="2417639" y="1005842"/>
                <a:ext cx="1779167" cy="381270"/>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algn="r" defTabSz="665002">
                  <a:defRPr/>
                </a:pPr>
                <a:r>
                  <a:rPr lang="en-US" sz="813" dirty="0">
                    <a:solidFill>
                      <a:srgbClr val="000000"/>
                    </a:solidFill>
                  </a:rPr>
                  <a:t>Visual Concepts</a:t>
                </a:r>
              </a:p>
            </p:txBody>
          </p:sp>
          <p:sp>
            <p:nvSpPr>
              <p:cNvPr id="412" name="TextBox 584"/>
              <p:cNvSpPr txBox="1"/>
              <p:nvPr/>
            </p:nvSpPr>
            <p:spPr>
              <a:xfrm>
                <a:off x="4292378" y="1005842"/>
                <a:ext cx="1779167" cy="381270"/>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813" dirty="0" err="1">
                    <a:solidFill>
                      <a:srgbClr val="000000"/>
                    </a:solidFill>
                  </a:rPr>
                  <a:t>DBpedia</a:t>
                </a:r>
                <a:r>
                  <a:rPr lang="en-US" sz="813" dirty="0">
                    <a:solidFill>
                      <a:srgbClr val="000000"/>
                    </a:solidFill>
                  </a:rPr>
                  <a:t> Concepts</a:t>
                </a:r>
              </a:p>
            </p:txBody>
          </p:sp>
          <p:grpSp>
            <p:nvGrpSpPr>
              <p:cNvPr id="413" name="Group 412"/>
              <p:cNvGrpSpPr/>
              <p:nvPr/>
            </p:nvGrpSpPr>
            <p:grpSpPr>
              <a:xfrm>
                <a:off x="2198595" y="2211501"/>
                <a:ext cx="875137" cy="334976"/>
                <a:chOff x="1272591" y="2015413"/>
                <a:chExt cx="875137" cy="334976"/>
              </a:xfrm>
            </p:grpSpPr>
            <p:sp>
              <p:nvSpPr>
                <p:cNvPr id="433" name="Oval 432"/>
                <p:cNvSpPr/>
                <p:nvPr/>
              </p:nvSpPr>
              <p:spPr>
                <a:xfrm>
                  <a:off x="1272591" y="2015413"/>
                  <a:ext cx="679896" cy="304800"/>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632" dirty="0">
                    <a:solidFill>
                      <a:srgbClr val="000000"/>
                    </a:solidFill>
                    <a:latin typeface="Calibri"/>
                  </a:endParaRPr>
                </a:p>
              </p:txBody>
            </p:sp>
            <p:sp>
              <p:nvSpPr>
                <p:cNvPr id="434" name="TextBox 606"/>
                <p:cNvSpPr txBox="1"/>
                <p:nvPr/>
              </p:nvSpPr>
              <p:spPr>
                <a:xfrm>
                  <a:off x="1280702" y="2017917"/>
                  <a:ext cx="867026" cy="332472"/>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0000"/>
                      </a:solidFill>
                    </a:rPr>
                    <a:t>Obj-3</a:t>
                  </a:r>
                  <a:endParaRPr lang="en-US" sz="813" dirty="0">
                    <a:solidFill>
                      <a:srgbClr val="000000"/>
                    </a:solidFill>
                  </a:endParaRPr>
                </a:p>
              </p:txBody>
            </p:sp>
          </p:grpSp>
          <p:grpSp>
            <p:nvGrpSpPr>
              <p:cNvPr id="414" name="Group 413"/>
              <p:cNvGrpSpPr/>
              <p:nvPr/>
            </p:nvGrpSpPr>
            <p:grpSpPr>
              <a:xfrm>
                <a:off x="2444749" y="1451274"/>
                <a:ext cx="891110" cy="350056"/>
                <a:chOff x="1272591" y="2015413"/>
                <a:chExt cx="891110" cy="350056"/>
              </a:xfrm>
            </p:grpSpPr>
            <p:sp>
              <p:nvSpPr>
                <p:cNvPr id="431" name="Oval 430"/>
                <p:cNvSpPr/>
                <p:nvPr/>
              </p:nvSpPr>
              <p:spPr>
                <a:xfrm>
                  <a:off x="1272591" y="2015413"/>
                  <a:ext cx="679896" cy="304800"/>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632" dirty="0">
                    <a:solidFill>
                      <a:srgbClr val="000000"/>
                    </a:solidFill>
                    <a:latin typeface="Calibri"/>
                  </a:endParaRPr>
                </a:p>
              </p:txBody>
            </p:sp>
            <p:sp>
              <p:nvSpPr>
                <p:cNvPr id="432" name="TextBox 604"/>
                <p:cNvSpPr txBox="1"/>
                <p:nvPr/>
              </p:nvSpPr>
              <p:spPr>
                <a:xfrm>
                  <a:off x="1296674" y="2032997"/>
                  <a:ext cx="867027" cy="332472"/>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0000"/>
                      </a:solidFill>
                    </a:rPr>
                    <a:t>Obj-4</a:t>
                  </a:r>
                  <a:endParaRPr lang="en-US" sz="813" dirty="0">
                    <a:solidFill>
                      <a:srgbClr val="000000"/>
                    </a:solidFill>
                  </a:endParaRPr>
                </a:p>
              </p:txBody>
            </p:sp>
          </p:grpSp>
          <p:grpSp>
            <p:nvGrpSpPr>
              <p:cNvPr id="415" name="Group 414"/>
              <p:cNvGrpSpPr/>
              <p:nvPr/>
            </p:nvGrpSpPr>
            <p:grpSpPr>
              <a:xfrm>
                <a:off x="3160992" y="1874366"/>
                <a:ext cx="837828" cy="503036"/>
                <a:chOff x="3252614" y="3015994"/>
                <a:chExt cx="837828" cy="503036"/>
              </a:xfrm>
            </p:grpSpPr>
            <p:sp>
              <p:nvSpPr>
                <p:cNvPr id="429" name="Oval 428"/>
                <p:cNvSpPr/>
                <p:nvPr/>
              </p:nvSpPr>
              <p:spPr>
                <a:xfrm>
                  <a:off x="3252614" y="3064247"/>
                  <a:ext cx="799122" cy="384088"/>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30" name="TextBox 602"/>
                <p:cNvSpPr txBox="1"/>
                <p:nvPr/>
              </p:nvSpPr>
              <p:spPr>
                <a:xfrm>
                  <a:off x="3274084" y="3015994"/>
                  <a:ext cx="816358" cy="503036"/>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err="1">
                      <a:solidFill>
                        <a:srgbClr val="000000"/>
                      </a:solidFill>
                    </a:rPr>
                    <a:t>ObjCat</a:t>
                  </a:r>
                  <a:endParaRPr lang="en-US" sz="632" dirty="0">
                    <a:solidFill>
                      <a:srgbClr val="000000"/>
                    </a:solidFill>
                  </a:endParaRPr>
                </a:p>
                <a:p>
                  <a:pPr defTabSz="665002">
                    <a:defRPr/>
                  </a:pPr>
                  <a:r>
                    <a:rPr lang="en-US" sz="632" dirty="0">
                      <a:solidFill>
                        <a:srgbClr val="000000"/>
                      </a:solidFill>
                    </a:rPr>
                    <a:t>-person</a:t>
                  </a:r>
                </a:p>
              </p:txBody>
            </p:sp>
          </p:grpSp>
          <p:cxnSp>
            <p:nvCxnSpPr>
              <p:cNvPr id="416" name="Straight Arrow Connector 415"/>
              <p:cNvCxnSpPr>
                <a:stCxn id="384" idx="4"/>
                <a:endCxn id="433" idx="2"/>
              </p:cNvCxnSpPr>
              <p:nvPr/>
            </p:nvCxnSpPr>
            <p:spPr>
              <a:xfrm>
                <a:off x="1447800" y="2191745"/>
                <a:ext cx="750795" cy="172156"/>
              </a:xfrm>
              <a:prstGeom prst="straightConnector1">
                <a:avLst/>
              </a:prstGeom>
              <a:noFill/>
              <a:ln w="9525" cap="flat" cmpd="sng" algn="ctr">
                <a:solidFill>
                  <a:srgbClr val="9999FF">
                    <a:shade val="95000"/>
                    <a:satMod val="105000"/>
                  </a:srgbClr>
                </a:solidFill>
                <a:prstDash val="solid"/>
                <a:tailEnd type="arrow"/>
              </a:ln>
              <a:effectLst/>
            </p:spPr>
          </p:cxnSp>
          <p:sp>
            <p:nvSpPr>
              <p:cNvPr id="417" name="TextBox 589"/>
              <p:cNvSpPr txBox="1"/>
              <p:nvPr/>
            </p:nvSpPr>
            <p:spPr>
              <a:xfrm>
                <a:off x="1724496" y="1997749"/>
                <a:ext cx="785422" cy="503035"/>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contain</a:t>
                </a:r>
                <a:endParaRPr lang="en-US" sz="1264" dirty="0">
                  <a:solidFill>
                    <a:srgbClr val="00B050"/>
                  </a:solidFill>
                </a:endParaRPr>
              </a:p>
            </p:txBody>
          </p:sp>
          <p:cxnSp>
            <p:nvCxnSpPr>
              <p:cNvPr id="418" name="Straight Arrow Connector 417"/>
              <p:cNvCxnSpPr>
                <a:stCxn id="384" idx="6"/>
                <a:endCxn id="431" idx="2"/>
              </p:cNvCxnSpPr>
              <p:nvPr/>
            </p:nvCxnSpPr>
            <p:spPr>
              <a:xfrm flipV="1">
                <a:off x="2133600" y="1603674"/>
                <a:ext cx="311149" cy="144346"/>
              </a:xfrm>
              <a:prstGeom prst="straightConnector1">
                <a:avLst/>
              </a:prstGeom>
              <a:noFill/>
              <a:ln w="9525" cap="flat" cmpd="sng" algn="ctr">
                <a:solidFill>
                  <a:srgbClr val="9999FF">
                    <a:shade val="95000"/>
                    <a:satMod val="105000"/>
                  </a:srgbClr>
                </a:solidFill>
                <a:prstDash val="solid"/>
                <a:tailEnd type="arrow"/>
              </a:ln>
              <a:effectLst/>
            </p:spPr>
          </p:cxnSp>
          <p:sp>
            <p:nvSpPr>
              <p:cNvPr id="419" name="TextBox 591"/>
              <p:cNvSpPr txBox="1"/>
              <p:nvPr/>
            </p:nvSpPr>
            <p:spPr>
              <a:xfrm>
                <a:off x="2087355" y="1658490"/>
                <a:ext cx="785422" cy="503035"/>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contain</a:t>
                </a:r>
                <a:endParaRPr lang="en-US" sz="1264" dirty="0">
                  <a:solidFill>
                    <a:srgbClr val="00B050"/>
                  </a:solidFill>
                </a:endParaRPr>
              </a:p>
            </p:txBody>
          </p:sp>
          <p:cxnSp>
            <p:nvCxnSpPr>
              <p:cNvPr id="420" name="Straight Arrow Connector 419"/>
              <p:cNvCxnSpPr>
                <a:endCxn id="429" idx="0"/>
              </p:cNvCxnSpPr>
              <p:nvPr/>
            </p:nvCxnSpPr>
            <p:spPr>
              <a:xfrm>
                <a:off x="3071318" y="1675847"/>
                <a:ext cx="489235" cy="246772"/>
              </a:xfrm>
              <a:prstGeom prst="straightConnector1">
                <a:avLst/>
              </a:prstGeom>
              <a:noFill/>
              <a:ln w="9525" cap="flat" cmpd="sng" algn="ctr">
                <a:solidFill>
                  <a:srgbClr val="9999FF">
                    <a:shade val="95000"/>
                    <a:satMod val="105000"/>
                  </a:srgbClr>
                </a:solidFill>
                <a:prstDash val="solid"/>
                <a:tailEnd type="arrow"/>
              </a:ln>
              <a:effectLst/>
            </p:spPr>
          </p:cxnSp>
          <p:cxnSp>
            <p:nvCxnSpPr>
              <p:cNvPr id="421" name="Straight Arrow Connector 420"/>
              <p:cNvCxnSpPr>
                <a:endCxn id="429" idx="3"/>
              </p:cNvCxnSpPr>
              <p:nvPr/>
            </p:nvCxnSpPr>
            <p:spPr>
              <a:xfrm flipV="1">
                <a:off x="2872777" y="2250459"/>
                <a:ext cx="405244" cy="117125"/>
              </a:xfrm>
              <a:prstGeom prst="straightConnector1">
                <a:avLst/>
              </a:prstGeom>
              <a:noFill/>
              <a:ln w="9525" cap="flat" cmpd="sng" algn="ctr">
                <a:solidFill>
                  <a:srgbClr val="9999FF">
                    <a:shade val="95000"/>
                    <a:satMod val="105000"/>
                  </a:srgbClr>
                </a:solidFill>
                <a:prstDash val="solid"/>
                <a:tailEnd type="arrow"/>
              </a:ln>
              <a:effectLst/>
            </p:spPr>
          </p:cxnSp>
          <p:sp>
            <p:nvSpPr>
              <p:cNvPr id="422" name="TextBox 594"/>
              <p:cNvSpPr txBox="1"/>
              <p:nvPr/>
            </p:nvSpPr>
            <p:spPr>
              <a:xfrm>
                <a:off x="2923225" y="2255156"/>
                <a:ext cx="785422"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name</a:t>
                </a:r>
                <a:endParaRPr lang="en-US" sz="1264" dirty="0">
                  <a:solidFill>
                    <a:srgbClr val="00B050"/>
                  </a:solidFill>
                </a:endParaRPr>
              </a:p>
            </p:txBody>
          </p:sp>
          <p:sp>
            <p:nvSpPr>
              <p:cNvPr id="423" name="TextBox 595"/>
              <p:cNvSpPr txBox="1"/>
              <p:nvPr/>
            </p:nvSpPr>
            <p:spPr>
              <a:xfrm>
                <a:off x="3184439" y="1560609"/>
                <a:ext cx="785422" cy="33247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name</a:t>
                </a:r>
                <a:endParaRPr lang="en-US" sz="1264" dirty="0">
                  <a:solidFill>
                    <a:srgbClr val="00B050"/>
                  </a:solidFill>
                </a:endParaRPr>
              </a:p>
            </p:txBody>
          </p:sp>
          <p:grpSp>
            <p:nvGrpSpPr>
              <p:cNvPr id="424" name="Group 423"/>
              <p:cNvGrpSpPr/>
              <p:nvPr/>
            </p:nvGrpSpPr>
            <p:grpSpPr>
              <a:xfrm>
                <a:off x="5309792" y="1445437"/>
                <a:ext cx="992013" cy="374050"/>
                <a:chOff x="1601473" y="2350072"/>
                <a:chExt cx="756685" cy="206407"/>
              </a:xfrm>
            </p:grpSpPr>
            <p:sp>
              <p:nvSpPr>
                <p:cNvPr id="427" name="Oval 426"/>
                <p:cNvSpPr/>
                <p:nvPr/>
              </p:nvSpPr>
              <p:spPr>
                <a:xfrm>
                  <a:off x="1604480" y="2350072"/>
                  <a:ext cx="679896" cy="206407"/>
                </a:xfrm>
                <a:prstGeom prst="ellipse">
                  <a:avLst/>
                </a:prstGeom>
                <a:noFill/>
                <a:ln w="25400" cap="flat" cmpd="sng" algn="ctr">
                  <a:solidFill>
                    <a:srgbClr val="9999FF">
                      <a:shade val="50000"/>
                    </a:srgbClr>
                  </a:solid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71" dirty="0">
                    <a:solidFill>
                      <a:srgbClr val="000000"/>
                    </a:solidFill>
                    <a:latin typeface="Calibri"/>
                  </a:endParaRPr>
                </a:p>
              </p:txBody>
            </p:sp>
            <p:sp>
              <p:nvSpPr>
                <p:cNvPr id="428" name="TextBox 600"/>
                <p:cNvSpPr txBox="1"/>
                <p:nvPr/>
              </p:nvSpPr>
              <p:spPr>
                <a:xfrm>
                  <a:off x="1601473" y="2359276"/>
                  <a:ext cx="756685" cy="183464"/>
                </a:xfrm>
                <a:prstGeom prst="rect">
                  <a:avLst/>
                </a:prstGeom>
                <a:noFill/>
              </p:spPr>
              <p:txBody>
                <a:bodyPr wrap="non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err="1">
                      <a:solidFill>
                        <a:srgbClr val="000000"/>
                      </a:solidFill>
                    </a:rPr>
                    <a:t>KB:Human</a:t>
                  </a:r>
                  <a:endParaRPr lang="en-US" sz="632" dirty="0">
                    <a:solidFill>
                      <a:srgbClr val="000000"/>
                    </a:solidFill>
                  </a:endParaRPr>
                </a:p>
              </p:txBody>
            </p:sp>
          </p:grpSp>
          <p:cxnSp>
            <p:nvCxnSpPr>
              <p:cNvPr id="425" name="Straight Arrow Connector 424"/>
              <p:cNvCxnSpPr>
                <a:stCxn id="429" idx="7"/>
                <a:endCxn id="427" idx="2"/>
              </p:cNvCxnSpPr>
              <p:nvPr/>
            </p:nvCxnSpPr>
            <p:spPr>
              <a:xfrm flipV="1">
                <a:off x="3843085" y="1632480"/>
                <a:ext cx="1470644" cy="346387"/>
              </a:xfrm>
              <a:prstGeom prst="straightConnector1">
                <a:avLst/>
              </a:prstGeom>
              <a:noFill/>
              <a:ln w="9525" cap="flat" cmpd="sng" algn="ctr">
                <a:solidFill>
                  <a:srgbClr val="9999FF">
                    <a:shade val="95000"/>
                    <a:satMod val="105000"/>
                  </a:srgbClr>
                </a:solidFill>
                <a:prstDash val="solid"/>
                <a:tailEnd type="arrow"/>
              </a:ln>
              <a:effectLst/>
            </p:spPr>
          </p:cxnSp>
          <p:sp>
            <p:nvSpPr>
              <p:cNvPr id="426" name="TextBox 598"/>
              <p:cNvSpPr txBox="1"/>
              <p:nvPr/>
            </p:nvSpPr>
            <p:spPr>
              <a:xfrm>
                <a:off x="4086123" y="1543681"/>
                <a:ext cx="828292" cy="503035"/>
              </a:xfrm>
              <a:prstGeom prst="rect">
                <a:avLst/>
              </a:prstGeom>
              <a:solidFill>
                <a:srgbClr val="FFFFFF"/>
              </a:solid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632" dirty="0">
                    <a:solidFill>
                      <a:srgbClr val="00B050"/>
                    </a:solidFill>
                  </a:rPr>
                  <a:t>same-</a:t>
                </a:r>
              </a:p>
              <a:p>
                <a:pPr defTabSz="665002">
                  <a:defRPr/>
                </a:pPr>
                <a:r>
                  <a:rPr lang="en-US" sz="632" dirty="0">
                    <a:solidFill>
                      <a:srgbClr val="00B050"/>
                    </a:solidFill>
                  </a:rPr>
                  <a:t>concept</a:t>
                </a:r>
              </a:p>
            </p:txBody>
          </p:sp>
        </p:grpSp>
        <p:pic>
          <p:nvPicPr>
            <p:cNvPr id="312" name="Picture 311" descr="C:\Users\Tommy\Desktop\206826531_339a965783.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537744" y="955436"/>
              <a:ext cx="1727058" cy="1151603"/>
            </a:xfrm>
            <a:prstGeom prst="rect">
              <a:avLst/>
            </a:prstGeom>
            <a:noFill/>
            <a:extLst>
              <a:ext uri="{909E8E84-426E-40DD-AFC4-6F175D3DCCD1}">
                <a14:hiddenFill xmlns:a14="http://schemas.microsoft.com/office/drawing/2010/main">
                  <a:solidFill>
                    <a:srgbClr val="FFFFFF"/>
                  </a:solidFill>
                </a14:hiddenFill>
              </a:ext>
            </a:extLst>
          </p:spPr>
        </p:pic>
        <p:sp>
          <p:nvSpPr>
            <p:cNvPr id="313" name="Right Arrow 312"/>
            <p:cNvSpPr/>
            <p:nvPr/>
          </p:nvSpPr>
          <p:spPr>
            <a:xfrm rot="10800000">
              <a:off x="2866842" y="886972"/>
              <a:ext cx="537204" cy="373777"/>
            </a:xfrm>
            <a:prstGeom prst="rightArrow">
              <a:avLst/>
            </a:prstGeom>
            <a:solidFill>
              <a:srgbClr val="9999FF"/>
            </a:solidFill>
            <a:ln w="9525" cap="flat" cmpd="sng" algn="ctr">
              <a:solidFill>
                <a:srgbClr val="9999FF">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14" name="TextBox 484"/>
            <p:cNvSpPr txBox="1"/>
            <p:nvPr/>
          </p:nvSpPr>
          <p:spPr>
            <a:xfrm>
              <a:off x="2837734" y="1254864"/>
              <a:ext cx="1245696" cy="533259"/>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264" dirty="0">
                  <a:solidFill>
                    <a:srgbClr val="000000"/>
                  </a:solidFill>
                </a:rPr>
                <a:t>DCNN </a:t>
              </a:r>
            </a:p>
            <a:p>
              <a:pPr defTabSz="665002">
                <a:defRPr/>
              </a:pPr>
              <a:r>
                <a:rPr lang="en-US" sz="1264" dirty="0">
                  <a:solidFill>
                    <a:srgbClr val="000000"/>
                  </a:solidFill>
                </a:rPr>
                <a:t>models</a:t>
              </a:r>
            </a:p>
          </p:txBody>
        </p:sp>
        <p:grpSp>
          <p:nvGrpSpPr>
            <p:cNvPr id="315" name="Group 314"/>
            <p:cNvGrpSpPr/>
            <p:nvPr/>
          </p:nvGrpSpPr>
          <p:grpSpPr>
            <a:xfrm>
              <a:off x="482486" y="2247483"/>
              <a:ext cx="1108714" cy="2601763"/>
              <a:chOff x="612026" y="2247483"/>
              <a:chExt cx="1108714" cy="2601763"/>
            </a:xfrm>
          </p:grpSpPr>
          <p:sp>
            <p:nvSpPr>
              <p:cNvPr id="352" name="Rectangle 351"/>
              <p:cNvSpPr/>
              <p:nvPr/>
            </p:nvSpPr>
            <p:spPr>
              <a:xfrm>
                <a:off x="675057" y="2247483"/>
                <a:ext cx="889644" cy="2601763"/>
              </a:xfrm>
              <a:prstGeom prst="rect">
                <a:avLst/>
              </a:prstGeom>
              <a:solidFill>
                <a:srgbClr val="FFFFFF">
                  <a:lumMod val="60000"/>
                  <a:lumOff val="40000"/>
                  <a:alpha val="51000"/>
                </a:srgb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53" name="TextBox 525"/>
              <p:cNvSpPr txBox="1"/>
              <p:nvPr/>
            </p:nvSpPr>
            <p:spPr>
              <a:xfrm>
                <a:off x="612026" y="2327698"/>
                <a:ext cx="1108714" cy="1179731"/>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264" b="1" dirty="0">
                    <a:solidFill>
                      <a:srgbClr val="000000"/>
                    </a:solidFill>
                  </a:rPr>
                  <a:t>Linked</a:t>
                </a:r>
              </a:p>
              <a:p>
                <a:pPr defTabSz="665002">
                  <a:defRPr/>
                </a:pPr>
                <a:endParaRPr lang="en-US" sz="1264" b="1" dirty="0">
                  <a:solidFill>
                    <a:srgbClr val="000000"/>
                  </a:solidFill>
                </a:endParaRPr>
              </a:p>
              <a:p>
                <a:pPr defTabSz="665002">
                  <a:defRPr/>
                </a:pPr>
                <a:r>
                  <a:rPr lang="en-US" sz="1264" b="1" dirty="0">
                    <a:solidFill>
                      <a:srgbClr val="000000"/>
                    </a:solidFill>
                  </a:rPr>
                  <a:t>Knowledge</a:t>
                </a:r>
              </a:p>
              <a:p>
                <a:pPr defTabSz="665002">
                  <a:defRPr/>
                </a:pPr>
                <a:endParaRPr lang="en-US" sz="1264" b="1" dirty="0">
                  <a:solidFill>
                    <a:srgbClr val="000000"/>
                  </a:solidFill>
                </a:endParaRPr>
              </a:p>
              <a:p>
                <a:pPr defTabSz="665002">
                  <a:defRPr/>
                </a:pPr>
                <a:r>
                  <a:rPr lang="en-US" sz="1264" b="1" dirty="0">
                    <a:solidFill>
                      <a:srgbClr val="000000"/>
                    </a:solidFill>
                  </a:rPr>
                  <a:t>Graph</a:t>
                </a:r>
              </a:p>
            </p:txBody>
          </p:sp>
        </p:grpSp>
        <p:sp>
          <p:nvSpPr>
            <p:cNvPr id="316" name="TextBox 486"/>
            <p:cNvSpPr txBox="1"/>
            <p:nvPr/>
          </p:nvSpPr>
          <p:spPr>
            <a:xfrm>
              <a:off x="5786520" y="1535279"/>
              <a:ext cx="3970255" cy="471466"/>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083" dirty="0">
                  <a:solidFill>
                    <a:srgbClr val="000000"/>
                  </a:solidFill>
                </a:rPr>
                <a:t>What are the common properties between the animal in this image and the zebra?</a:t>
              </a:r>
            </a:p>
          </p:txBody>
        </p:sp>
        <p:sp>
          <p:nvSpPr>
            <p:cNvPr id="317" name="Right Arrow 316"/>
            <p:cNvSpPr/>
            <p:nvPr/>
          </p:nvSpPr>
          <p:spPr>
            <a:xfrm rot="5400000">
              <a:off x="6609679" y="2024245"/>
              <a:ext cx="392380" cy="420914"/>
            </a:xfrm>
            <a:prstGeom prst="rightArrow">
              <a:avLst/>
            </a:prstGeom>
            <a:solidFill>
              <a:srgbClr val="9999FF"/>
            </a:solidFill>
            <a:ln w="9525" cap="flat" cmpd="sng" algn="ctr">
              <a:solidFill>
                <a:srgbClr val="9999FF">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18" name="TextBox 488"/>
            <p:cNvSpPr txBox="1"/>
            <p:nvPr/>
          </p:nvSpPr>
          <p:spPr>
            <a:xfrm>
              <a:off x="3537744" y="631276"/>
              <a:ext cx="1637052" cy="317767"/>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264" b="1" dirty="0">
                  <a:solidFill>
                    <a:srgbClr val="000000"/>
                  </a:solidFill>
                </a:rPr>
                <a:t>Input Image</a:t>
              </a:r>
            </a:p>
          </p:txBody>
        </p:sp>
        <p:sp>
          <p:nvSpPr>
            <p:cNvPr id="319" name="TextBox 489"/>
            <p:cNvSpPr txBox="1"/>
            <p:nvPr/>
          </p:nvSpPr>
          <p:spPr>
            <a:xfrm>
              <a:off x="7003047" y="2056173"/>
              <a:ext cx="1245696" cy="317767"/>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264" dirty="0">
                  <a:solidFill>
                    <a:srgbClr val="000000"/>
                  </a:solidFill>
                </a:rPr>
                <a:t>QUEPY</a:t>
              </a:r>
            </a:p>
          </p:txBody>
        </p:sp>
        <p:cxnSp>
          <p:nvCxnSpPr>
            <p:cNvPr id="320" name="Straight Arrow Connector 319"/>
            <p:cNvCxnSpPr/>
            <p:nvPr/>
          </p:nvCxnSpPr>
          <p:spPr>
            <a:xfrm flipH="1">
              <a:off x="5338083" y="2958187"/>
              <a:ext cx="348342" cy="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321" name="Straight Arrow Connector 320"/>
            <p:cNvCxnSpPr/>
            <p:nvPr/>
          </p:nvCxnSpPr>
          <p:spPr>
            <a:xfrm>
              <a:off x="5338083" y="2740433"/>
              <a:ext cx="374831" cy="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322" name="Right Arrow 321"/>
            <p:cNvSpPr/>
            <p:nvPr/>
          </p:nvSpPr>
          <p:spPr>
            <a:xfrm rot="5400000">
              <a:off x="825771" y="1828055"/>
              <a:ext cx="358775" cy="420914"/>
            </a:xfrm>
            <a:prstGeom prst="rightArrow">
              <a:avLst/>
            </a:prstGeom>
            <a:solidFill>
              <a:srgbClr val="9999FF"/>
            </a:solidFill>
            <a:ln w="9525" cap="flat" cmpd="sng" algn="ctr">
              <a:solidFill>
                <a:srgbClr val="9999FF">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23" name="Rectangle 322"/>
            <p:cNvSpPr/>
            <p:nvPr/>
          </p:nvSpPr>
          <p:spPr>
            <a:xfrm>
              <a:off x="5803582" y="1171173"/>
              <a:ext cx="3910735" cy="342900"/>
            </a:xfrm>
            <a:prstGeom prst="rect">
              <a:avLst/>
            </a:prstGeom>
            <a:solidFill>
              <a:srgbClr val="FFFFFF">
                <a:lumMod val="40000"/>
                <a:lumOff val="60000"/>
                <a:alpha val="51000"/>
              </a:srgb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24" name="TextBox 495"/>
            <p:cNvSpPr txBox="1"/>
            <p:nvPr/>
          </p:nvSpPr>
          <p:spPr>
            <a:xfrm>
              <a:off x="5803582" y="1204060"/>
              <a:ext cx="1637052" cy="317767"/>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264" b="1" dirty="0">
                  <a:solidFill>
                    <a:srgbClr val="000000"/>
                  </a:solidFill>
                </a:rPr>
                <a:t>Input Question</a:t>
              </a:r>
            </a:p>
          </p:txBody>
        </p:sp>
        <p:grpSp>
          <p:nvGrpSpPr>
            <p:cNvPr id="325" name="Group 324"/>
            <p:cNvGrpSpPr/>
            <p:nvPr/>
          </p:nvGrpSpPr>
          <p:grpSpPr>
            <a:xfrm>
              <a:off x="5773644" y="2468989"/>
              <a:ext cx="3970255" cy="871564"/>
              <a:chOff x="7530038" y="5150457"/>
              <a:chExt cx="3970255" cy="871564"/>
            </a:xfrm>
          </p:grpSpPr>
          <p:sp>
            <p:nvSpPr>
              <p:cNvPr id="348" name="Rectangle 347"/>
              <p:cNvSpPr/>
              <p:nvPr/>
            </p:nvSpPr>
            <p:spPr>
              <a:xfrm>
                <a:off x="7547099" y="5493357"/>
                <a:ext cx="3910735" cy="507218"/>
              </a:xfrm>
              <a:prstGeom prst="rect">
                <a:avLst/>
              </a:prstGeom>
              <a:solidFill>
                <a:srgbClr val="9999FF">
                  <a:lumMod val="20000"/>
                  <a:lumOff val="80000"/>
                </a:srgbClr>
              </a:solidFill>
              <a:ln w="25400" cap="flat" cmpd="sng" algn="ctr">
                <a:no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49" name="TextBox 521"/>
              <p:cNvSpPr txBox="1"/>
              <p:nvPr/>
            </p:nvSpPr>
            <p:spPr>
              <a:xfrm>
                <a:off x="7530038" y="5581238"/>
                <a:ext cx="3970255" cy="440783"/>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993" dirty="0">
                    <a:solidFill>
                      <a:srgbClr val="000000"/>
                    </a:solidFill>
                    <a:latin typeface="Courier" pitchFamily="49" charset="0"/>
                  </a:rPr>
                  <a:t>?x:((</a:t>
                </a:r>
                <a:r>
                  <a:rPr lang="en-US" sz="993" dirty="0" err="1">
                    <a:solidFill>
                      <a:srgbClr val="000000"/>
                    </a:solidFill>
                    <a:latin typeface="Courier" pitchFamily="49" charset="0"/>
                  </a:rPr>
                  <a:t>KB:Giraffe</a:t>
                </a:r>
                <a:r>
                  <a:rPr lang="en-US" sz="993" dirty="0">
                    <a:solidFill>
                      <a:srgbClr val="000000"/>
                    </a:solidFill>
                    <a:latin typeface="Courier" pitchFamily="49" charset="0"/>
                  </a:rPr>
                  <a:t>, subject/?broader, ?x) AND</a:t>
                </a:r>
              </a:p>
              <a:p>
                <a:pPr defTabSz="665002">
                  <a:defRPr/>
                </a:pPr>
                <a:r>
                  <a:rPr lang="en-US" sz="993" dirty="0">
                    <a:solidFill>
                      <a:srgbClr val="000000"/>
                    </a:solidFill>
                    <a:latin typeface="Courier" pitchFamily="49" charset="0"/>
                  </a:rPr>
                  <a:t>    (</a:t>
                </a:r>
                <a:r>
                  <a:rPr lang="en-US" sz="993" dirty="0" err="1">
                    <a:solidFill>
                      <a:srgbClr val="000000"/>
                    </a:solidFill>
                    <a:latin typeface="Courier" pitchFamily="49" charset="0"/>
                  </a:rPr>
                  <a:t>KB:Zebra</a:t>
                </a:r>
                <a:r>
                  <a:rPr lang="en-US" sz="993" dirty="0">
                    <a:solidFill>
                      <a:srgbClr val="000000"/>
                    </a:solidFill>
                    <a:latin typeface="Courier" pitchFamily="49" charset="0"/>
                  </a:rPr>
                  <a:t>,   subject/?broader, ?x))</a:t>
                </a:r>
              </a:p>
            </p:txBody>
          </p:sp>
          <p:sp>
            <p:nvSpPr>
              <p:cNvPr id="350" name="Rectangle 349"/>
              <p:cNvSpPr/>
              <p:nvPr/>
            </p:nvSpPr>
            <p:spPr>
              <a:xfrm>
                <a:off x="7547100" y="5150457"/>
                <a:ext cx="3910735" cy="342900"/>
              </a:xfrm>
              <a:prstGeom prst="rect">
                <a:avLst/>
              </a:prstGeom>
              <a:solidFill>
                <a:srgbClr val="FFFFFF">
                  <a:lumMod val="40000"/>
                  <a:lumOff val="60000"/>
                  <a:alpha val="51000"/>
                </a:srgb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51" name="TextBox 523"/>
              <p:cNvSpPr txBox="1"/>
              <p:nvPr/>
            </p:nvSpPr>
            <p:spPr>
              <a:xfrm>
                <a:off x="7547099" y="5183344"/>
                <a:ext cx="2508279" cy="317767"/>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264" b="1" dirty="0">
                    <a:solidFill>
                      <a:srgbClr val="000000"/>
                    </a:solidFill>
                  </a:rPr>
                  <a:t>Database Queries</a:t>
                </a:r>
              </a:p>
            </p:txBody>
          </p:sp>
        </p:grpSp>
        <p:grpSp>
          <p:nvGrpSpPr>
            <p:cNvPr id="326" name="Group 325"/>
            <p:cNvGrpSpPr/>
            <p:nvPr/>
          </p:nvGrpSpPr>
          <p:grpSpPr>
            <a:xfrm>
              <a:off x="5774304" y="3798570"/>
              <a:ext cx="3931784" cy="1050676"/>
              <a:chOff x="7712753" y="5559675"/>
              <a:chExt cx="3931784" cy="1050676"/>
            </a:xfrm>
          </p:grpSpPr>
          <p:grpSp>
            <p:nvGrpSpPr>
              <p:cNvPr id="332" name="Group 331"/>
              <p:cNvGrpSpPr/>
              <p:nvPr/>
            </p:nvGrpSpPr>
            <p:grpSpPr>
              <a:xfrm>
                <a:off x="7712753" y="5559675"/>
                <a:ext cx="3910736" cy="1050676"/>
                <a:chOff x="7547099" y="5150457"/>
                <a:chExt cx="3910736" cy="1050676"/>
              </a:xfrm>
            </p:grpSpPr>
            <p:sp>
              <p:nvSpPr>
                <p:cNvPr id="345" name="Rectangle 344"/>
                <p:cNvSpPr/>
                <p:nvPr/>
              </p:nvSpPr>
              <p:spPr>
                <a:xfrm>
                  <a:off x="7547099" y="5493357"/>
                  <a:ext cx="3910735" cy="707776"/>
                </a:xfrm>
                <a:prstGeom prst="rect">
                  <a:avLst/>
                </a:prstGeom>
                <a:solidFill>
                  <a:srgbClr val="9999FF">
                    <a:lumMod val="20000"/>
                    <a:lumOff val="80000"/>
                  </a:srgbClr>
                </a:solidFill>
                <a:ln w="25400" cap="flat" cmpd="sng" algn="ctr">
                  <a:no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46" name="Rectangle 345"/>
                <p:cNvSpPr/>
                <p:nvPr/>
              </p:nvSpPr>
              <p:spPr>
                <a:xfrm>
                  <a:off x="7547100" y="5150457"/>
                  <a:ext cx="3910735" cy="342900"/>
                </a:xfrm>
                <a:prstGeom prst="rect">
                  <a:avLst/>
                </a:prstGeom>
                <a:solidFill>
                  <a:srgbClr val="FFFFFF">
                    <a:lumMod val="40000"/>
                    <a:lumOff val="60000"/>
                    <a:alpha val="51000"/>
                  </a:srgb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47" name="TextBox 519"/>
                <p:cNvSpPr txBox="1"/>
                <p:nvPr/>
              </p:nvSpPr>
              <p:spPr>
                <a:xfrm>
                  <a:off x="7547099" y="5183344"/>
                  <a:ext cx="2508279" cy="317767"/>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264" b="1" dirty="0">
                      <a:solidFill>
                        <a:srgbClr val="000000"/>
                      </a:solidFill>
                    </a:rPr>
                    <a:t>Answer and Reason</a:t>
                  </a:r>
                </a:p>
              </p:txBody>
            </p:sp>
          </p:grpSp>
          <p:grpSp>
            <p:nvGrpSpPr>
              <p:cNvPr id="333" name="Group 332"/>
              <p:cNvGrpSpPr/>
              <p:nvPr/>
            </p:nvGrpSpPr>
            <p:grpSpPr>
              <a:xfrm>
                <a:off x="7712753" y="5933213"/>
                <a:ext cx="3931784" cy="656373"/>
                <a:chOff x="10643846" y="4660900"/>
                <a:chExt cx="3931784" cy="656373"/>
              </a:xfrm>
            </p:grpSpPr>
            <p:sp>
              <p:nvSpPr>
                <p:cNvPr id="334" name="TextBox 506"/>
                <p:cNvSpPr txBox="1"/>
                <p:nvPr/>
              </p:nvSpPr>
              <p:spPr>
                <a:xfrm>
                  <a:off x="10643846" y="4660900"/>
                  <a:ext cx="3931784" cy="471466"/>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083" dirty="0">
                      <a:solidFill>
                        <a:srgbClr val="000000"/>
                      </a:solidFill>
                    </a:rPr>
                    <a:t>A:  Herbivorous animals, Animals, </a:t>
                  </a:r>
                  <a:r>
                    <a:rPr lang="en-US" sz="1083" dirty="0" err="1">
                      <a:solidFill>
                        <a:srgbClr val="000000"/>
                      </a:solidFill>
                    </a:rPr>
                    <a:t>Magafauna</a:t>
                  </a:r>
                  <a:r>
                    <a:rPr lang="en-US" sz="1083" dirty="0">
                      <a:solidFill>
                        <a:srgbClr val="000000"/>
                      </a:solidFill>
                    </a:rPr>
                    <a:t> of Africa</a:t>
                  </a:r>
                </a:p>
                <a:p>
                  <a:pPr defTabSz="665002">
                    <a:defRPr/>
                  </a:pPr>
                  <a:r>
                    <a:rPr lang="en-US" sz="1083" dirty="0">
                      <a:solidFill>
                        <a:srgbClr val="000000"/>
                      </a:solidFill>
                    </a:rPr>
                    <a:t>R: </a:t>
                  </a:r>
                </a:p>
              </p:txBody>
            </p:sp>
            <p:sp>
              <p:nvSpPr>
                <p:cNvPr id="335" name="TextBox 507"/>
                <p:cNvSpPr txBox="1"/>
                <p:nvPr/>
              </p:nvSpPr>
              <p:spPr>
                <a:xfrm>
                  <a:off x="11697596" y="4852016"/>
                  <a:ext cx="1615508" cy="286872"/>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083" dirty="0">
                      <a:solidFill>
                        <a:srgbClr val="000000"/>
                      </a:solidFill>
                    </a:rPr>
                    <a:t>Herbivorous animals</a:t>
                  </a:r>
                </a:p>
              </p:txBody>
            </p:sp>
            <p:sp>
              <p:nvSpPr>
                <p:cNvPr id="336" name="Rectangle 335"/>
                <p:cNvSpPr/>
                <p:nvPr/>
              </p:nvSpPr>
              <p:spPr>
                <a:xfrm>
                  <a:off x="11683308" y="5030401"/>
                  <a:ext cx="1479458" cy="286872"/>
                </a:xfrm>
                <a:prstGeom prst="rect">
                  <a:avLst/>
                </a:prstGeom>
              </p:spPr>
              <p:txBody>
                <a:bodyPr wrap="none">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083" dirty="0" err="1">
                      <a:solidFill>
                        <a:srgbClr val="000000"/>
                      </a:solidFill>
                    </a:rPr>
                    <a:t>Magafauna</a:t>
                  </a:r>
                  <a:r>
                    <a:rPr lang="en-US" sz="1083" dirty="0">
                      <a:solidFill>
                        <a:srgbClr val="000000"/>
                      </a:solidFill>
                    </a:rPr>
                    <a:t> of Africa</a:t>
                  </a:r>
                </a:p>
              </p:txBody>
            </p:sp>
            <p:sp>
              <p:nvSpPr>
                <p:cNvPr id="337" name="Rectangle 336"/>
                <p:cNvSpPr/>
                <p:nvPr/>
              </p:nvSpPr>
              <p:spPr>
                <a:xfrm>
                  <a:off x="13318070" y="4842134"/>
                  <a:ext cx="689301" cy="286872"/>
                </a:xfrm>
                <a:prstGeom prst="rect">
                  <a:avLst/>
                </a:prstGeom>
              </p:spPr>
              <p:txBody>
                <a:bodyPr wrap="none">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083" dirty="0">
                      <a:solidFill>
                        <a:srgbClr val="000000"/>
                      </a:solidFill>
                    </a:rPr>
                    <a:t>animals</a:t>
                  </a:r>
                  <a:endParaRPr lang="en-US" sz="2618" dirty="0">
                    <a:solidFill>
                      <a:srgbClr val="000000"/>
                    </a:solidFill>
                  </a:endParaRPr>
                </a:p>
              </p:txBody>
            </p:sp>
            <p:sp>
              <p:nvSpPr>
                <p:cNvPr id="338" name="Rectangle 337"/>
                <p:cNvSpPr/>
                <p:nvPr/>
              </p:nvSpPr>
              <p:spPr>
                <a:xfrm>
                  <a:off x="10859396" y="4851658"/>
                  <a:ext cx="634257" cy="286872"/>
                </a:xfrm>
                <a:prstGeom prst="rect">
                  <a:avLst/>
                </a:prstGeom>
              </p:spPr>
              <p:txBody>
                <a:bodyPr wrap="none">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083" dirty="0">
                      <a:solidFill>
                        <a:srgbClr val="000000"/>
                      </a:solidFill>
                    </a:rPr>
                    <a:t>Giraffe</a:t>
                  </a:r>
                  <a:endParaRPr lang="en-US" sz="2618" dirty="0">
                    <a:solidFill>
                      <a:srgbClr val="000000"/>
                    </a:solidFill>
                  </a:endParaRPr>
                </a:p>
              </p:txBody>
            </p:sp>
            <p:sp>
              <p:nvSpPr>
                <p:cNvPr id="339" name="Rectangle 338"/>
                <p:cNvSpPr/>
                <p:nvPr/>
              </p:nvSpPr>
              <p:spPr>
                <a:xfrm>
                  <a:off x="10880020" y="5030401"/>
                  <a:ext cx="563232" cy="286872"/>
                </a:xfrm>
                <a:prstGeom prst="rect">
                  <a:avLst/>
                </a:prstGeom>
              </p:spPr>
              <p:txBody>
                <a:bodyPr wrap="none">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083" dirty="0">
                      <a:solidFill>
                        <a:srgbClr val="000000"/>
                      </a:solidFill>
                    </a:rPr>
                    <a:t>Zebra</a:t>
                  </a:r>
                  <a:endParaRPr lang="en-US" sz="2618" dirty="0">
                    <a:solidFill>
                      <a:srgbClr val="000000"/>
                    </a:solidFill>
                  </a:endParaRPr>
                </a:p>
              </p:txBody>
            </p:sp>
            <p:cxnSp>
              <p:nvCxnSpPr>
                <p:cNvPr id="340" name="Straight Arrow Connector 339"/>
                <p:cNvCxnSpPr>
                  <a:stCxn id="338" idx="3"/>
                  <a:endCxn id="335" idx="1"/>
                </p:cNvCxnSpPr>
                <p:nvPr/>
              </p:nvCxnSpPr>
              <p:spPr>
                <a:xfrm>
                  <a:off x="11464305" y="4990158"/>
                  <a:ext cx="233291" cy="358"/>
                </a:xfrm>
                <a:prstGeom prst="straightConnector1">
                  <a:avLst/>
                </a:prstGeom>
                <a:noFill/>
                <a:ln w="9525" cap="flat" cmpd="sng" algn="ctr">
                  <a:solidFill>
                    <a:srgbClr val="000000"/>
                  </a:solidFill>
                  <a:prstDash val="solid"/>
                  <a:tailEnd type="arrow"/>
                </a:ln>
                <a:effectLst/>
              </p:spPr>
            </p:cxnSp>
            <p:cxnSp>
              <p:nvCxnSpPr>
                <p:cNvPr id="341" name="Straight Arrow Connector 340"/>
                <p:cNvCxnSpPr/>
                <p:nvPr/>
              </p:nvCxnSpPr>
              <p:spPr>
                <a:xfrm>
                  <a:off x="11450015" y="5168542"/>
                  <a:ext cx="233291" cy="358"/>
                </a:xfrm>
                <a:prstGeom prst="straightConnector1">
                  <a:avLst/>
                </a:prstGeom>
                <a:noFill/>
                <a:ln w="9525" cap="flat" cmpd="sng" algn="ctr">
                  <a:solidFill>
                    <a:srgbClr val="000000"/>
                  </a:solidFill>
                  <a:prstDash val="solid"/>
                  <a:tailEnd type="arrow"/>
                </a:ln>
                <a:effectLst/>
              </p:spPr>
            </p:cxnSp>
            <p:cxnSp>
              <p:nvCxnSpPr>
                <p:cNvPr id="342" name="Straight Arrow Connector 341"/>
                <p:cNvCxnSpPr>
                  <a:stCxn id="338" idx="3"/>
                  <a:endCxn id="336" idx="1"/>
                </p:cNvCxnSpPr>
                <p:nvPr/>
              </p:nvCxnSpPr>
              <p:spPr>
                <a:xfrm>
                  <a:off x="11464305" y="4990158"/>
                  <a:ext cx="219003" cy="178743"/>
                </a:xfrm>
                <a:prstGeom prst="straightConnector1">
                  <a:avLst/>
                </a:prstGeom>
                <a:noFill/>
                <a:ln w="9525" cap="flat" cmpd="sng" algn="ctr">
                  <a:solidFill>
                    <a:srgbClr val="000000"/>
                  </a:solidFill>
                  <a:prstDash val="solid"/>
                  <a:tailEnd type="arrow"/>
                </a:ln>
                <a:effectLst/>
              </p:spPr>
            </p:cxnSp>
            <p:cxnSp>
              <p:nvCxnSpPr>
                <p:cNvPr id="343" name="Straight Arrow Connector 342"/>
                <p:cNvCxnSpPr>
                  <a:endCxn id="335" idx="1"/>
                </p:cNvCxnSpPr>
                <p:nvPr/>
              </p:nvCxnSpPr>
              <p:spPr>
                <a:xfrm flipV="1">
                  <a:off x="11450016" y="4990516"/>
                  <a:ext cx="247580" cy="180440"/>
                </a:xfrm>
                <a:prstGeom prst="straightConnector1">
                  <a:avLst/>
                </a:prstGeom>
                <a:noFill/>
                <a:ln w="9525" cap="flat" cmpd="sng" algn="ctr">
                  <a:solidFill>
                    <a:srgbClr val="000000"/>
                  </a:solidFill>
                  <a:prstDash val="solid"/>
                  <a:tailEnd type="arrow"/>
                </a:ln>
                <a:effectLst/>
              </p:spPr>
            </p:cxnSp>
            <p:cxnSp>
              <p:nvCxnSpPr>
                <p:cNvPr id="344" name="Straight Arrow Connector 343"/>
                <p:cNvCxnSpPr/>
                <p:nvPr/>
              </p:nvCxnSpPr>
              <p:spPr>
                <a:xfrm>
                  <a:off x="13128830" y="4998631"/>
                  <a:ext cx="213605" cy="358"/>
                </a:xfrm>
                <a:prstGeom prst="straightConnector1">
                  <a:avLst/>
                </a:prstGeom>
                <a:noFill/>
                <a:ln w="9525" cap="flat" cmpd="sng" algn="ctr">
                  <a:solidFill>
                    <a:srgbClr val="000000"/>
                  </a:solidFill>
                  <a:prstDash val="solid"/>
                  <a:tailEnd type="arrow"/>
                </a:ln>
                <a:effectLst/>
              </p:spPr>
            </p:cxnSp>
          </p:grpSp>
        </p:grpSp>
        <p:sp>
          <p:nvSpPr>
            <p:cNvPr id="327" name="Right Arrow 326"/>
            <p:cNvSpPr/>
            <p:nvPr/>
          </p:nvSpPr>
          <p:spPr>
            <a:xfrm rot="5400000">
              <a:off x="6582046" y="3351701"/>
              <a:ext cx="412937" cy="420914"/>
            </a:xfrm>
            <a:prstGeom prst="rightArrow">
              <a:avLst/>
            </a:prstGeom>
            <a:solidFill>
              <a:srgbClr val="9999FF"/>
            </a:solidFill>
            <a:ln w="9525" cap="flat" cmpd="sng" algn="ctr">
              <a:solidFill>
                <a:srgbClr val="9999FF">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28" name="Rectangle 327"/>
            <p:cNvSpPr/>
            <p:nvPr/>
          </p:nvSpPr>
          <p:spPr>
            <a:xfrm>
              <a:off x="551231" y="955436"/>
              <a:ext cx="2176309" cy="831894"/>
            </a:xfrm>
            <a:prstGeom prst="rect">
              <a:avLst/>
            </a:prstGeom>
            <a:solidFill>
              <a:srgbClr val="9999FF">
                <a:lumMod val="20000"/>
                <a:lumOff val="80000"/>
              </a:srgbClr>
            </a:solidFill>
            <a:ln w="25400" cap="flat" cmpd="sng" algn="ctr">
              <a:noFill/>
              <a:prstDash val="solid"/>
            </a:ln>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29" name="Rectangle 328"/>
            <p:cNvSpPr/>
            <p:nvPr/>
          </p:nvSpPr>
          <p:spPr>
            <a:xfrm>
              <a:off x="551233" y="612536"/>
              <a:ext cx="2176308" cy="342900"/>
            </a:xfrm>
            <a:prstGeom prst="rect">
              <a:avLst/>
            </a:prstGeom>
            <a:solidFill>
              <a:srgbClr val="FFFFFF">
                <a:lumMod val="40000"/>
                <a:lumOff val="60000"/>
                <a:alpha val="51000"/>
              </a:srgb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algn="l" defTabSz="736600" rtl="0" fontAlgn="base">
                <a:spcBef>
                  <a:spcPct val="0"/>
                </a:spcBef>
                <a:spcAft>
                  <a:spcPct val="0"/>
                </a:spcAft>
                <a:defRPr sz="2900" kern="1200">
                  <a:solidFill>
                    <a:schemeClr val="lt1"/>
                  </a:solidFill>
                  <a:latin typeface="+mn-lt"/>
                  <a:ea typeface="+mn-ea"/>
                  <a:cs typeface="+mn-cs"/>
                </a:defRPr>
              </a:lvl1pPr>
              <a:lvl2pPr marL="736600" indent="-506413" algn="l" defTabSz="736600" rtl="0" fontAlgn="base">
                <a:spcBef>
                  <a:spcPct val="0"/>
                </a:spcBef>
                <a:spcAft>
                  <a:spcPct val="0"/>
                </a:spcAft>
                <a:defRPr sz="2900" kern="1200">
                  <a:solidFill>
                    <a:schemeClr val="lt1"/>
                  </a:solidFill>
                  <a:latin typeface="+mn-lt"/>
                  <a:ea typeface="+mn-ea"/>
                  <a:cs typeface="+mn-cs"/>
                </a:defRPr>
              </a:lvl2pPr>
              <a:lvl3pPr marL="1473200" indent="-1014413" algn="l" defTabSz="736600" rtl="0" fontAlgn="base">
                <a:spcBef>
                  <a:spcPct val="0"/>
                </a:spcBef>
                <a:spcAft>
                  <a:spcPct val="0"/>
                </a:spcAft>
                <a:defRPr sz="2900" kern="1200">
                  <a:solidFill>
                    <a:schemeClr val="lt1"/>
                  </a:solidFill>
                  <a:latin typeface="+mn-lt"/>
                  <a:ea typeface="+mn-ea"/>
                  <a:cs typeface="+mn-cs"/>
                </a:defRPr>
              </a:lvl3pPr>
              <a:lvl4pPr marL="2211388" indent="-1522413" algn="l" defTabSz="736600" rtl="0" fontAlgn="base">
                <a:spcBef>
                  <a:spcPct val="0"/>
                </a:spcBef>
                <a:spcAft>
                  <a:spcPct val="0"/>
                </a:spcAft>
                <a:defRPr sz="2900" kern="1200">
                  <a:solidFill>
                    <a:schemeClr val="lt1"/>
                  </a:solidFill>
                  <a:latin typeface="+mn-lt"/>
                  <a:ea typeface="+mn-ea"/>
                  <a:cs typeface="+mn-cs"/>
                </a:defRPr>
              </a:lvl4pPr>
              <a:lvl5pPr marL="2947988" indent="-2030413" algn="l" defTabSz="736600" rtl="0" fontAlgn="base">
                <a:spcBef>
                  <a:spcPct val="0"/>
                </a:spcBef>
                <a:spcAft>
                  <a:spcPct val="0"/>
                </a:spcAft>
                <a:defRPr sz="2900" kern="1200">
                  <a:solidFill>
                    <a:schemeClr val="lt1"/>
                  </a:solidFill>
                  <a:latin typeface="+mn-lt"/>
                  <a:ea typeface="+mn-ea"/>
                  <a:cs typeface="+mn-cs"/>
                </a:defRPr>
              </a:lvl5pPr>
              <a:lvl6pPr marL="2286000" algn="l" defTabSz="914400" rtl="0" eaLnBrk="1" latinLnBrk="0" hangingPunct="1">
                <a:defRPr sz="2900" kern="1200">
                  <a:solidFill>
                    <a:schemeClr val="lt1"/>
                  </a:solidFill>
                  <a:latin typeface="+mn-lt"/>
                  <a:ea typeface="+mn-ea"/>
                  <a:cs typeface="+mn-cs"/>
                </a:defRPr>
              </a:lvl6pPr>
              <a:lvl7pPr marL="2743200" algn="l" defTabSz="914400" rtl="0" eaLnBrk="1" latinLnBrk="0" hangingPunct="1">
                <a:defRPr sz="2900" kern="1200">
                  <a:solidFill>
                    <a:schemeClr val="lt1"/>
                  </a:solidFill>
                  <a:latin typeface="+mn-lt"/>
                  <a:ea typeface="+mn-ea"/>
                  <a:cs typeface="+mn-cs"/>
                </a:defRPr>
              </a:lvl7pPr>
              <a:lvl8pPr marL="3200400" algn="l" defTabSz="914400" rtl="0" eaLnBrk="1" latinLnBrk="0" hangingPunct="1">
                <a:defRPr sz="2900" kern="1200">
                  <a:solidFill>
                    <a:schemeClr val="lt1"/>
                  </a:solidFill>
                  <a:latin typeface="+mn-lt"/>
                  <a:ea typeface="+mn-ea"/>
                  <a:cs typeface="+mn-cs"/>
                </a:defRPr>
              </a:lvl8pPr>
              <a:lvl9pPr marL="3657600" algn="l" defTabSz="914400" rtl="0" eaLnBrk="1" latinLnBrk="0" hangingPunct="1">
                <a:defRPr sz="2900" kern="1200">
                  <a:solidFill>
                    <a:schemeClr val="lt1"/>
                  </a:solidFill>
                  <a:latin typeface="+mn-lt"/>
                  <a:ea typeface="+mn-ea"/>
                  <a:cs typeface="+mn-cs"/>
                </a:defRPr>
              </a:lvl9pPr>
            </a:lstStyle>
            <a:p>
              <a:pPr algn="ctr" defTabSz="665002">
                <a:defRPr/>
              </a:pPr>
              <a:endParaRPr lang="en-US" sz="2618">
                <a:solidFill>
                  <a:srgbClr val="FFFFFF"/>
                </a:solidFill>
                <a:latin typeface="Calibri"/>
              </a:endParaRPr>
            </a:p>
          </p:txBody>
        </p:sp>
        <p:sp>
          <p:nvSpPr>
            <p:cNvPr id="330" name="TextBox 501"/>
            <p:cNvSpPr txBox="1"/>
            <p:nvPr/>
          </p:nvSpPr>
          <p:spPr>
            <a:xfrm>
              <a:off x="551232" y="645423"/>
              <a:ext cx="2241827" cy="317767"/>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264" b="1" dirty="0">
                  <a:solidFill>
                    <a:srgbClr val="000000"/>
                  </a:solidFill>
                </a:rPr>
                <a:t>Visual Concepts</a:t>
              </a:r>
            </a:p>
          </p:txBody>
        </p:sp>
        <p:sp>
          <p:nvSpPr>
            <p:cNvPr id="331" name="TextBox 502"/>
            <p:cNvSpPr txBox="1"/>
            <p:nvPr/>
          </p:nvSpPr>
          <p:spPr>
            <a:xfrm>
              <a:off x="561764" y="972766"/>
              <a:ext cx="2165776" cy="840656"/>
            </a:xfrm>
            <a:prstGeom prst="rect">
              <a:avLst/>
            </a:prstGeom>
            <a:noFill/>
          </p:spPr>
          <p:txBody>
            <a:bodyPr wrap="square" rtlCol="0">
              <a:spAutoFit/>
            </a:bodyPr>
            <a:lstStyle>
              <a:defPPr>
                <a:defRPr lang="en-US"/>
              </a:defPPr>
              <a:lvl1pPr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1pPr>
              <a:lvl2pPr marL="736600" indent="-506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2pPr>
              <a:lvl3pPr marL="1473200" indent="-1014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3pPr>
              <a:lvl4pPr marL="2211388" indent="-1522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4pPr>
              <a:lvl5pPr marL="2947988" indent="-2030413" algn="l" defTabSz="736600" rtl="0" fontAlgn="base">
                <a:spcBef>
                  <a:spcPct val="0"/>
                </a:spcBef>
                <a:spcAft>
                  <a:spcPct val="0"/>
                </a:spcAft>
                <a:defRPr sz="2900" kern="1200">
                  <a:solidFill>
                    <a:schemeClr val="tx1"/>
                  </a:solidFill>
                  <a:latin typeface="Calibri" pitchFamily="34" charset="0"/>
                  <a:ea typeface="MS PGothic" pitchFamily="34" charset="-128"/>
                  <a:cs typeface="+mn-cs"/>
                </a:defRPr>
              </a:lvl5pPr>
              <a:lvl6pPr marL="2286000" algn="l" defTabSz="914400" rtl="0" eaLnBrk="1" latinLnBrk="0" hangingPunct="1">
                <a:defRPr sz="2900" kern="1200">
                  <a:solidFill>
                    <a:schemeClr val="tx1"/>
                  </a:solidFill>
                  <a:latin typeface="Calibri" pitchFamily="34" charset="0"/>
                  <a:ea typeface="MS PGothic" pitchFamily="34" charset="-128"/>
                  <a:cs typeface="+mn-cs"/>
                </a:defRPr>
              </a:lvl6pPr>
              <a:lvl7pPr marL="2743200" algn="l" defTabSz="914400" rtl="0" eaLnBrk="1" latinLnBrk="0" hangingPunct="1">
                <a:defRPr sz="2900" kern="1200">
                  <a:solidFill>
                    <a:schemeClr val="tx1"/>
                  </a:solidFill>
                  <a:latin typeface="Calibri" pitchFamily="34" charset="0"/>
                  <a:ea typeface="MS PGothic" pitchFamily="34" charset="-128"/>
                  <a:cs typeface="+mn-cs"/>
                </a:defRPr>
              </a:lvl7pPr>
              <a:lvl8pPr marL="3200400" algn="l" defTabSz="914400" rtl="0" eaLnBrk="1" latinLnBrk="0" hangingPunct="1">
                <a:defRPr sz="2900" kern="1200">
                  <a:solidFill>
                    <a:schemeClr val="tx1"/>
                  </a:solidFill>
                  <a:latin typeface="Calibri" pitchFamily="34" charset="0"/>
                  <a:ea typeface="MS PGothic" pitchFamily="34" charset="-128"/>
                  <a:cs typeface="+mn-cs"/>
                </a:defRPr>
              </a:lvl8pPr>
              <a:lvl9pPr marL="3657600" algn="l" defTabSz="914400" rtl="0" eaLnBrk="1" latinLnBrk="0" hangingPunct="1">
                <a:defRPr sz="2900" kern="1200">
                  <a:solidFill>
                    <a:schemeClr val="tx1"/>
                  </a:solidFill>
                  <a:latin typeface="Calibri" pitchFamily="34" charset="0"/>
                  <a:ea typeface="MS PGothic" pitchFamily="34" charset="-128"/>
                  <a:cs typeface="+mn-cs"/>
                </a:defRPr>
              </a:lvl9pPr>
            </a:lstStyle>
            <a:p>
              <a:pPr defTabSz="665002">
                <a:defRPr/>
              </a:pPr>
              <a:r>
                <a:rPr lang="en-US" sz="1083" i="1" dirty="0">
                  <a:solidFill>
                    <a:srgbClr val="000000"/>
                  </a:solidFill>
                </a:rPr>
                <a:t>Object</a:t>
              </a:r>
              <a:r>
                <a:rPr lang="en-US" sz="1083" dirty="0">
                  <a:solidFill>
                    <a:srgbClr val="000000"/>
                  </a:solidFill>
                </a:rPr>
                <a:t>: Person, Giraffe</a:t>
              </a:r>
            </a:p>
            <a:p>
              <a:pPr defTabSz="665002">
                <a:defRPr/>
              </a:pPr>
              <a:r>
                <a:rPr lang="en-US" sz="1083" i="1" dirty="0">
                  <a:solidFill>
                    <a:srgbClr val="000000"/>
                  </a:solidFill>
                </a:rPr>
                <a:t>Attributes</a:t>
              </a:r>
              <a:r>
                <a:rPr lang="en-US" sz="1083" dirty="0">
                  <a:solidFill>
                    <a:srgbClr val="000000"/>
                  </a:solidFill>
                </a:rPr>
                <a:t>: glass, house, room, </a:t>
              </a:r>
            </a:p>
            <a:p>
              <a:pPr defTabSz="665002">
                <a:defRPr/>
              </a:pPr>
              <a:r>
                <a:rPr lang="en-US" sz="1083" dirty="0">
                  <a:solidFill>
                    <a:srgbClr val="000000"/>
                  </a:solidFill>
                </a:rPr>
                <a:t>     standing, walking, wall, zoo</a:t>
              </a:r>
            </a:p>
            <a:p>
              <a:pPr defTabSz="665002">
                <a:defRPr/>
              </a:pPr>
              <a:r>
                <a:rPr lang="en-US" sz="1083" i="1" dirty="0">
                  <a:solidFill>
                    <a:srgbClr val="000000"/>
                  </a:solidFill>
                </a:rPr>
                <a:t>Scenes</a:t>
              </a:r>
              <a:r>
                <a:rPr lang="en-US" sz="1083" dirty="0">
                  <a:solidFill>
                    <a:srgbClr val="000000"/>
                  </a:solidFill>
                </a:rPr>
                <a:t>: museum, indoor</a:t>
              </a:r>
            </a:p>
          </p:txBody>
        </p:sp>
      </p:grpSp>
    </p:spTree>
    <p:extLst>
      <p:ext uri="{BB962C8B-B14F-4D97-AF65-F5344CB8AC3E}">
        <p14:creationId xmlns:p14="http://schemas.microsoft.com/office/powerpoint/2010/main" val="14528901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73726" y="1064225"/>
            <a:ext cx="7014145" cy="4563419"/>
            <a:chOff x="685800" y="990600"/>
            <a:chExt cx="6324601" cy="4114800"/>
          </a:xfrm>
        </p:grpSpPr>
        <p:sp>
          <p:nvSpPr>
            <p:cNvPr id="5" name="Rectangle 4"/>
            <p:cNvSpPr/>
            <p:nvPr/>
          </p:nvSpPr>
          <p:spPr>
            <a:xfrm>
              <a:off x="4275330" y="990600"/>
              <a:ext cx="2735071" cy="41148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a:solidFill>
                  <a:srgbClr val="FFFFFF"/>
                </a:solidFill>
              </a:endParaRPr>
            </a:p>
          </p:txBody>
        </p:sp>
        <p:pic>
          <p:nvPicPr>
            <p:cNvPr id="6" name="Picture 2" descr="C:\Users\Tommy\Desktop\206826531_339a965783.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63443" y="1414732"/>
              <a:ext cx="777320" cy="5078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85800" y="990600"/>
              <a:ext cx="3505200" cy="41148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a:solidFill>
                  <a:srgbClr val="FFFFFF"/>
                </a:solidFill>
              </a:endParaRPr>
            </a:p>
          </p:txBody>
        </p:sp>
        <p:grpSp>
          <p:nvGrpSpPr>
            <p:cNvPr id="8" name="Group 7"/>
            <p:cNvGrpSpPr/>
            <p:nvPr/>
          </p:nvGrpSpPr>
          <p:grpSpPr>
            <a:xfrm>
              <a:off x="1475058" y="3488281"/>
              <a:ext cx="679896" cy="304800"/>
              <a:chOff x="1572002" y="1795351"/>
              <a:chExt cx="679896" cy="304800"/>
            </a:xfrm>
          </p:grpSpPr>
          <p:sp>
            <p:nvSpPr>
              <p:cNvPr id="108" name="Oval 107"/>
              <p:cNvSpPr/>
              <p:nvPr/>
            </p:nvSpPr>
            <p:spPr>
              <a:xfrm>
                <a:off x="1572002" y="1795351"/>
                <a:ext cx="679896"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109" name="TextBox 108"/>
              <p:cNvSpPr txBox="1"/>
              <p:nvPr/>
            </p:nvSpPr>
            <p:spPr>
              <a:xfrm>
                <a:off x="1616773" y="1796052"/>
                <a:ext cx="484504" cy="218547"/>
              </a:xfrm>
              <a:prstGeom prst="rect">
                <a:avLst/>
              </a:prstGeom>
              <a:noFill/>
            </p:spPr>
            <p:txBody>
              <a:bodyPr wrap="none" rtlCol="0">
                <a:spAutoFit/>
              </a:bodyPr>
              <a:lstStyle/>
              <a:p>
                <a:pPr defTabSz="742968"/>
                <a:r>
                  <a:rPr lang="en-US" sz="975" dirty="0">
                    <a:solidFill>
                      <a:srgbClr val="000000"/>
                    </a:solidFill>
                  </a:rPr>
                  <a:t>Brown</a:t>
                </a:r>
              </a:p>
            </p:txBody>
          </p:sp>
        </p:grpSp>
        <p:cxnSp>
          <p:nvCxnSpPr>
            <p:cNvPr id="9" name="Straight Arrow Connector 8"/>
            <p:cNvCxnSpPr>
              <a:stCxn id="15" idx="0"/>
              <a:endCxn id="108" idx="4"/>
            </p:cNvCxnSpPr>
            <p:nvPr/>
          </p:nvCxnSpPr>
          <p:spPr>
            <a:xfrm flipH="1" flipV="1">
              <a:off x="1815006" y="3793081"/>
              <a:ext cx="369061" cy="3498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3052534" y="2820520"/>
              <a:ext cx="679896" cy="304800"/>
              <a:chOff x="1552785" y="1710853"/>
              <a:chExt cx="679896" cy="304800"/>
            </a:xfrm>
          </p:grpSpPr>
          <p:sp>
            <p:nvSpPr>
              <p:cNvPr id="106" name="Oval 105"/>
              <p:cNvSpPr/>
              <p:nvPr/>
            </p:nvSpPr>
            <p:spPr>
              <a:xfrm>
                <a:off x="1552785" y="1710853"/>
                <a:ext cx="679896"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107" name="TextBox 106"/>
              <p:cNvSpPr txBox="1"/>
              <p:nvPr/>
            </p:nvSpPr>
            <p:spPr>
              <a:xfrm>
                <a:off x="1563427" y="1730951"/>
                <a:ext cx="592910" cy="218547"/>
              </a:xfrm>
              <a:prstGeom prst="rect">
                <a:avLst/>
              </a:prstGeom>
              <a:noFill/>
            </p:spPr>
            <p:txBody>
              <a:bodyPr wrap="none" rtlCol="0">
                <a:spAutoFit/>
              </a:bodyPr>
              <a:lstStyle/>
              <a:p>
                <a:pPr defTabSz="742968"/>
                <a:r>
                  <a:rPr lang="en-US" sz="975" dirty="0">
                    <a:solidFill>
                      <a:srgbClr val="000000"/>
                    </a:solidFill>
                  </a:rPr>
                  <a:t>{</a:t>
                </a:r>
                <a:r>
                  <a:rPr lang="en-US" sz="975" dirty="0" err="1">
                    <a:solidFill>
                      <a:srgbClr val="000000"/>
                    </a:solidFill>
                  </a:rPr>
                  <a:t>x,y,w,h</a:t>
                </a:r>
                <a:r>
                  <a:rPr lang="en-US" sz="975" dirty="0">
                    <a:solidFill>
                      <a:srgbClr val="000000"/>
                    </a:solidFill>
                  </a:rPr>
                  <a:t>}</a:t>
                </a:r>
              </a:p>
            </p:txBody>
          </p:sp>
        </p:grpSp>
        <p:cxnSp>
          <p:nvCxnSpPr>
            <p:cNvPr id="11" name="Straight Arrow Connector 10"/>
            <p:cNvCxnSpPr>
              <a:stCxn id="102" idx="4"/>
              <a:endCxn id="108" idx="0"/>
            </p:cNvCxnSpPr>
            <p:nvPr/>
          </p:nvCxnSpPr>
          <p:spPr>
            <a:xfrm flipH="1">
              <a:off x="1815006" y="3169143"/>
              <a:ext cx="494418" cy="319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2" idx="4"/>
              <a:endCxn id="104" idx="1"/>
            </p:cNvCxnSpPr>
            <p:nvPr/>
          </p:nvCxnSpPr>
          <p:spPr>
            <a:xfrm>
              <a:off x="2309424" y="3169143"/>
              <a:ext cx="646422" cy="5475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38150" y="4070010"/>
              <a:ext cx="785422" cy="218547"/>
            </a:xfrm>
            <a:prstGeom prst="rect">
              <a:avLst/>
            </a:prstGeom>
            <a:noFill/>
          </p:spPr>
          <p:txBody>
            <a:bodyPr wrap="square" rtlCol="0">
              <a:spAutoFit/>
            </a:bodyPr>
            <a:lstStyle/>
            <a:p>
              <a:pPr defTabSz="742968"/>
              <a:r>
                <a:rPr lang="en-US" sz="975" dirty="0">
                  <a:solidFill>
                    <a:srgbClr val="00B050"/>
                  </a:solidFill>
                </a:rPr>
                <a:t>name</a:t>
              </a:r>
              <a:endParaRPr lang="en-US" dirty="0">
                <a:solidFill>
                  <a:srgbClr val="00B050"/>
                </a:solidFill>
                <a:ea typeface="ＭＳ Ｐゴシック" charset="0"/>
              </a:endParaRPr>
            </a:p>
          </p:txBody>
        </p:sp>
        <p:grpSp>
          <p:nvGrpSpPr>
            <p:cNvPr id="14" name="Group 13"/>
            <p:cNvGrpSpPr/>
            <p:nvPr/>
          </p:nvGrpSpPr>
          <p:grpSpPr>
            <a:xfrm>
              <a:off x="2838817" y="3612153"/>
              <a:ext cx="799122" cy="432341"/>
              <a:chOff x="3252614" y="3015994"/>
              <a:chExt cx="799122" cy="432341"/>
            </a:xfrm>
          </p:grpSpPr>
          <p:sp>
            <p:nvSpPr>
              <p:cNvPr id="104" name="Oval 103"/>
              <p:cNvSpPr/>
              <p:nvPr/>
            </p:nvSpPr>
            <p:spPr>
              <a:xfrm>
                <a:off x="3252614" y="3064247"/>
                <a:ext cx="799122" cy="384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105" name="TextBox 104"/>
              <p:cNvSpPr txBox="1"/>
              <p:nvPr/>
            </p:nvSpPr>
            <p:spPr>
              <a:xfrm>
                <a:off x="3355583" y="3015994"/>
                <a:ext cx="516303" cy="353838"/>
              </a:xfrm>
              <a:prstGeom prst="rect">
                <a:avLst/>
              </a:prstGeom>
              <a:noFill/>
            </p:spPr>
            <p:txBody>
              <a:bodyPr wrap="none" rtlCol="0">
                <a:spAutoFit/>
              </a:bodyPr>
              <a:lstStyle/>
              <a:p>
                <a:pPr defTabSz="742968"/>
                <a:r>
                  <a:rPr lang="en-US" sz="975" dirty="0" err="1">
                    <a:solidFill>
                      <a:srgbClr val="000000"/>
                    </a:solidFill>
                  </a:rPr>
                  <a:t>ObjCat</a:t>
                </a:r>
                <a:endParaRPr lang="en-US" sz="975" dirty="0">
                  <a:solidFill>
                    <a:srgbClr val="000000"/>
                  </a:solidFill>
                </a:endParaRPr>
              </a:p>
              <a:p>
                <a:pPr defTabSz="742968"/>
                <a:r>
                  <a:rPr lang="en-US" sz="975" dirty="0">
                    <a:solidFill>
                      <a:srgbClr val="000000"/>
                    </a:solidFill>
                  </a:rPr>
                  <a:t>-giraffe</a:t>
                </a:r>
              </a:p>
            </p:txBody>
          </p:sp>
        </p:grpSp>
        <p:sp>
          <p:nvSpPr>
            <p:cNvPr id="15" name="Oval 14"/>
            <p:cNvSpPr/>
            <p:nvPr/>
          </p:nvSpPr>
          <p:spPr>
            <a:xfrm>
              <a:off x="1844119" y="4142907"/>
              <a:ext cx="679896"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975" dirty="0">
                <a:solidFill>
                  <a:srgbClr val="000000"/>
                </a:solidFill>
              </a:endParaRPr>
            </a:p>
          </p:txBody>
        </p:sp>
        <p:cxnSp>
          <p:nvCxnSpPr>
            <p:cNvPr id="16" name="Straight Arrow Connector 15"/>
            <p:cNvCxnSpPr>
              <a:stCxn id="15" idx="7"/>
              <a:endCxn id="104" idx="3"/>
            </p:cNvCxnSpPr>
            <p:nvPr/>
          </p:nvCxnSpPr>
          <p:spPr>
            <a:xfrm flipV="1">
              <a:off x="2424447" y="3988246"/>
              <a:ext cx="531399" cy="1992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4259" y="2765182"/>
              <a:ext cx="1156876" cy="403961"/>
              <a:chOff x="1272591" y="2015413"/>
              <a:chExt cx="947264" cy="304800"/>
            </a:xfrm>
          </p:grpSpPr>
          <p:sp>
            <p:nvSpPr>
              <p:cNvPr id="102" name="Oval 101"/>
              <p:cNvSpPr/>
              <p:nvPr/>
            </p:nvSpPr>
            <p:spPr>
              <a:xfrm>
                <a:off x="1272591" y="2015413"/>
                <a:ext cx="679896"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975" dirty="0">
                  <a:solidFill>
                    <a:srgbClr val="000000"/>
                  </a:solidFill>
                </a:endParaRPr>
              </a:p>
            </p:txBody>
          </p:sp>
          <p:sp>
            <p:nvSpPr>
              <p:cNvPr id="103" name="TextBox 102"/>
              <p:cNvSpPr txBox="1"/>
              <p:nvPr/>
            </p:nvSpPr>
            <p:spPr>
              <a:xfrm>
                <a:off x="1352828" y="2032997"/>
                <a:ext cx="867027" cy="164900"/>
              </a:xfrm>
              <a:prstGeom prst="rect">
                <a:avLst/>
              </a:prstGeom>
              <a:noFill/>
            </p:spPr>
            <p:txBody>
              <a:bodyPr wrap="square" rtlCol="0">
                <a:spAutoFit/>
              </a:bodyPr>
              <a:lstStyle/>
              <a:p>
                <a:pPr defTabSz="742968"/>
                <a:r>
                  <a:rPr lang="en-US" sz="975" dirty="0">
                    <a:solidFill>
                      <a:srgbClr val="000000"/>
                    </a:solidFill>
                  </a:rPr>
                  <a:t>Obj-1</a:t>
                </a:r>
                <a:endParaRPr lang="en-US" sz="1300" dirty="0">
                  <a:solidFill>
                    <a:srgbClr val="000000"/>
                  </a:solidFill>
                </a:endParaRPr>
              </a:p>
            </p:txBody>
          </p:sp>
        </p:grpSp>
        <p:sp>
          <p:nvSpPr>
            <p:cNvPr id="18" name="TextBox 17"/>
            <p:cNvSpPr txBox="1"/>
            <p:nvPr/>
          </p:nvSpPr>
          <p:spPr>
            <a:xfrm>
              <a:off x="1887038" y="4148015"/>
              <a:ext cx="867027" cy="218547"/>
            </a:xfrm>
            <a:prstGeom prst="rect">
              <a:avLst/>
            </a:prstGeom>
            <a:noFill/>
          </p:spPr>
          <p:txBody>
            <a:bodyPr wrap="square" rtlCol="0">
              <a:spAutoFit/>
            </a:bodyPr>
            <a:lstStyle/>
            <a:p>
              <a:pPr defTabSz="742968"/>
              <a:r>
                <a:rPr lang="en-US" sz="975" dirty="0">
                  <a:solidFill>
                    <a:srgbClr val="000000"/>
                  </a:solidFill>
                </a:rPr>
                <a:t>Obj-2</a:t>
              </a:r>
              <a:endParaRPr lang="en-US" sz="1300" dirty="0">
                <a:solidFill>
                  <a:srgbClr val="000000"/>
                </a:solidFill>
              </a:endParaRPr>
            </a:p>
          </p:txBody>
        </p:sp>
        <p:sp>
          <p:nvSpPr>
            <p:cNvPr id="19" name="TextBox 18"/>
            <p:cNvSpPr txBox="1"/>
            <p:nvPr/>
          </p:nvSpPr>
          <p:spPr>
            <a:xfrm>
              <a:off x="1645849" y="3144626"/>
              <a:ext cx="527644" cy="218547"/>
            </a:xfrm>
            <a:prstGeom prst="rect">
              <a:avLst/>
            </a:prstGeom>
            <a:noFill/>
          </p:spPr>
          <p:txBody>
            <a:bodyPr wrap="square" rtlCol="0">
              <a:spAutoFit/>
            </a:bodyPr>
            <a:lstStyle/>
            <a:p>
              <a:pPr defTabSz="742968"/>
              <a:r>
                <a:rPr lang="en-US" sz="975" dirty="0">
                  <a:solidFill>
                    <a:srgbClr val="00B050"/>
                  </a:solidFill>
                </a:rPr>
                <a:t>color</a:t>
              </a:r>
              <a:endParaRPr lang="en-US" dirty="0">
                <a:solidFill>
                  <a:srgbClr val="00B050"/>
                </a:solidFill>
                <a:ea typeface="ＭＳ Ｐゴシック" charset="0"/>
              </a:endParaRPr>
            </a:p>
          </p:txBody>
        </p:sp>
        <p:sp>
          <p:nvSpPr>
            <p:cNvPr id="20" name="TextBox 19"/>
            <p:cNvSpPr txBox="1"/>
            <p:nvPr/>
          </p:nvSpPr>
          <p:spPr>
            <a:xfrm>
              <a:off x="2622294" y="3273303"/>
              <a:ext cx="624582" cy="218547"/>
            </a:xfrm>
            <a:prstGeom prst="rect">
              <a:avLst/>
            </a:prstGeom>
            <a:noFill/>
          </p:spPr>
          <p:txBody>
            <a:bodyPr wrap="square" rtlCol="0">
              <a:spAutoFit/>
            </a:bodyPr>
            <a:lstStyle/>
            <a:p>
              <a:pPr defTabSz="742968"/>
              <a:r>
                <a:rPr lang="en-US" sz="975" dirty="0">
                  <a:solidFill>
                    <a:srgbClr val="00B050"/>
                  </a:solidFill>
                </a:rPr>
                <a:t>name</a:t>
              </a:r>
              <a:endParaRPr lang="en-US" dirty="0">
                <a:solidFill>
                  <a:srgbClr val="00B050"/>
                </a:solidFill>
                <a:ea typeface="ＭＳ Ｐゴシック" charset="0"/>
              </a:endParaRPr>
            </a:p>
          </p:txBody>
        </p:sp>
        <p:cxnSp>
          <p:nvCxnSpPr>
            <p:cNvPr id="21" name="Straight Arrow Connector 20"/>
            <p:cNvCxnSpPr>
              <a:stCxn id="92" idx="4"/>
              <a:endCxn id="101" idx="0"/>
            </p:cNvCxnSpPr>
            <p:nvPr/>
          </p:nvCxnSpPr>
          <p:spPr>
            <a:xfrm flipH="1">
              <a:off x="5057666" y="2492998"/>
              <a:ext cx="11043" cy="4958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4568125" y="2953121"/>
              <a:ext cx="999009" cy="670226"/>
              <a:chOff x="1604480" y="2251678"/>
              <a:chExt cx="679896" cy="422221"/>
            </a:xfrm>
          </p:grpSpPr>
          <p:sp>
            <p:nvSpPr>
              <p:cNvPr id="100" name="Oval 99"/>
              <p:cNvSpPr/>
              <p:nvPr/>
            </p:nvSpPr>
            <p:spPr>
              <a:xfrm>
                <a:off x="1604480" y="2251678"/>
                <a:ext cx="679896" cy="4222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101" name="TextBox 100"/>
              <p:cNvSpPr txBox="1"/>
              <p:nvPr/>
            </p:nvSpPr>
            <p:spPr>
              <a:xfrm>
                <a:off x="1675391" y="2274210"/>
                <a:ext cx="524512" cy="308135"/>
              </a:xfrm>
              <a:prstGeom prst="rect">
                <a:avLst/>
              </a:prstGeom>
              <a:noFill/>
            </p:spPr>
            <p:txBody>
              <a:bodyPr wrap="none" rtlCol="0">
                <a:spAutoFit/>
              </a:bodyPr>
              <a:lstStyle/>
              <a:p>
                <a:pPr algn="ctr" defTabSz="742968"/>
                <a:r>
                  <a:rPr lang="en-US" sz="975" dirty="0" err="1">
                    <a:solidFill>
                      <a:srgbClr val="000000"/>
                    </a:solidFill>
                  </a:rPr>
                  <a:t>KB:Cat</a:t>
                </a:r>
                <a:r>
                  <a:rPr lang="en-US" sz="975" dirty="0">
                    <a:solidFill>
                      <a:srgbClr val="000000"/>
                    </a:solidFill>
                  </a:rPr>
                  <a:t>-</a:t>
                </a:r>
              </a:p>
              <a:p>
                <a:pPr algn="ctr" defTabSz="742968"/>
                <a:r>
                  <a:rPr lang="en-US" sz="975" dirty="0">
                    <a:solidFill>
                      <a:srgbClr val="000000"/>
                    </a:solidFill>
                  </a:rPr>
                  <a:t>Herbivorous</a:t>
                </a:r>
              </a:p>
              <a:p>
                <a:pPr algn="ctr" defTabSz="742968"/>
                <a:r>
                  <a:rPr lang="en-US" sz="975" dirty="0">
                    <a:solidFill>
                      <a:srgbClr val="000000"/>
                    </a:solidFill>
                  </a:rPr>
                  <a:t> animals</a:t>
                </a:r>
              </a:p>
            </p:txBody>
          </p:sp>
        </p:grpSp>
        <p:grpSp>
          <p:nvGrpSpPr>
            <p:cNvPr id="23" name="Group 22"/>
            <p:cNvGrpSpPr/>
            <p:nvPr/>
          </p:nvGrpSpPr>
          <p:grpSpPr>
            <a:xfrm>
              <a:off x="4578408" y="3990116"/>
              <a:ext cx="817878" cy="505366"/>
              <a:chOff x="1466498" y="2251679"/>
              <a:chExt cx="817878" cy="505366"/>
            </a:xfrm>
          </p:grpSpPr>
          <p:sp>
            <p:nvSpPr>
              <p:cNvPr id="98" name="Oval 97"/>
              <p:cNvSpPr/>
              <p:nvPr/>
            </p:nvSpPr>
            <p:spPr>
              <a:xfrm>
                <a:off x="1466498" y="2251679"/>
                <a:ext cx="817878" cy="5053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99" name="TextBox 98"/>
              <p:cNvSpPr txBox="1"/>
              <p:nvPr/>
            </p:nvSpPr>
            <p:spPr>
              <a:xfrm>
                <a:off x="1568777" y="2271941"/>
                <a:ext cx="603027" cy="353838"/>
              </a:xfrm>
              <a:prstGeom prst="rect">
                <a:avLst/>
              </a:prstGeom>
              <a:noFill/>
            </p:spPr>
            <p:txBody>
              <a:bodyPr wrap="none" rtlCol="0">
                <a:spAutoFit/>
              </a:bodyPr>
              <a:lstStyle/>
              <a:p>
                <a:pPr algn="ctr" defTabSz="742968"/>
                <a:r>
                  <a:rPr lang="en-US" sz="975" dirty="0" err="1">
                    <a:solidFill>
                      <a:srgbClr val="000000"/>
                    </a:solidFill>
                  </a:rPr>
                  <a:t>KB:Cat</a:t>
                </a:r>
                <a:endParaRPr lang="en-US" sz="975" dirty="0">
                  <a:solidFill>
                    <a:srgbClr val="000000"/>
                  </a:solidFill>
                </a:endParaRPr>
              </a:p>
              <a:p>
                <a:pPr defTabSz="742968"/>
                <a:r>
                  <a:rPr lang="en-US" sz="975" dirty="0">
                    <a:solidFill>
                      <a:srgbClr val="000000"/>
                    </a:solidFill>
                  </a:rPr>
                  <a:t>-Animals</a:t>
                </a:r>
              </a:p>
            </p:txBody>
          </p:sp>
        </p:grpSp>
        <p:grpSp>
          <p:nvGrpSpPr>
            <p:cNvPr id="24" name="Group 23"/>
            <p:cNvGrpSpPr/>
            <p:nvPr/>
          </p:nvGrpSpPr>
          <p:grpSpPr>
            <a:xfrm>
              <a:off x="6025077" y="4052814"/>
              <a:ext cx="776912" cy="563922"/>
              <a:chOff x="1604480" y="2251679"/>
              <a:chExt cx="776912" cy="563922"/>
            </a:xfrm>
          </p:grpSpPr>
          <p:sp>
            <p:nvSpPr>
              <p:cNvPr id="96" name="Oval 95"/>
              <p:cNvSpPr/>
              <p:nvPr/>
            </p:nvSpPr>
            <p:spPr>
              <a:xfrm>
                <a:off x="1604480" y="2251679"/>
                <a:ext cx="776912" cy="563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97" name="TextBox 96"/>
              <p:cNvSpPr txBox="1"/>
              <p:nvPr/>
            </p:nvSpPr>
            <p:spPr>
              <a:xfrm>
                <a:off x="1708790" y="2303691"/>
                <a:ext cx="603028" cy="353838"/>
              </a:xfrm>
              <a:prstGeom prst="rect">
                <a:avLst/>
              </a:prstGeom>
              <a:noFill/>
            </p:spPr>
            <p:txBody>
              <a:bodyPr wrap="none" rtlCol="0">
                <a:spAutoFit/>
              </a:bodyPr>
              <a:lstStyle/>
              <a:p>
                <a:pPr algn="ctr" defTabSz="742968"/>
                <a:r>
                  <a:rPr lang="en-US" sz="975" dirty="0" err="1">
                    <a:solidFill>
                      <a:srgbClr val="000000"/>
                    </a:solidFill>
                  </a:rPr>
                  <a:t>KB:Cat</a:t>
                </a:r>
                <a:endParaRPr lang="en-US" sz="975" dirty="0">
                  <a:solidFill>
                    <a:srgbClr val="000000"/>
                  </a:solidFill>
                </a:endParaRPr>
              </a:p>
              <a:p>
                <a:pPr algn="ctr" defTabSz="742968"/>
                <a:r>
                  <a:rPr lang="en-US" sz="975" dirty="0">
                    <a:solidFill>
                      <a:srgbClr val="000000"/>
                    </a:solidFill>
                  </a:rPr>
                  <a:t>-Zoology</a:t>
                </a:r>
              </a:p>
            </p:txBody>
          </p:sp>
        </p:grpSp>
        <p:cxnSp>
          <p:nvCxnSpPr>
            <p:cNvPr id="25" name="Straight Arrow Connector 24"/>
            <p:cNvCxnSpPr>
              <a:stCxn id="100" idx="4"/>
              <a:endCxn id="98" idx="0"/>
            </p:cNvCxnSpPr>
            <p:nvPr/>
          </p:nvCxnSpPr>
          <p:spPr>
            <a:xfrm flipH="1">
              <a:off x="4987347" y="3623344"/>
              <a:ext cx="80283" cy="3667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8" idx="6"/>
              <a:endCxn id="97" idx="1"/>
            </p:cNvCxnSpPr>
            <p:nvPr/>
          </p:nvCxnSpPr>
          <p:spPr>
            <a:xfrm>
              <a:off x="5396286" y="4242799"/>
              <a:ext cx="740232" cy="348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2" idx="6"/>
              <a:endCxn id="94" idx="2"/>
            </p:cNvCxnSpPr>
            <p:nvPr/>
          </p:nvCxnSpPr>
          <p:spPr>
            <a:xfrm flipV="1">
              <a:off x="5514377" y="2229417"/>
              <a:ext cx="329411" cy="692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843788" y="1897485"/>
              <a:ext cx="999008" cy="663866"/>
              <a:chOff x="1604480" y="2251679"/>
              <a:chExt cx="679896" cy="418215"/>
            </a:xfrm>
          </p:grpSpPr>
          <p:sp>
            <p:nvSpPr>
              <p:cNvPr id="94" name="Oval 93"/>
              <p:cNvSpPr/>
              <p:nvPr/>
            </p:nvSpPr>
            <p:spPr>
              <a:xfrm>
                <a:off x="1604480" y="2251679"/>
                <a:ext cx="679896" cy="418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95" name="TextBox 94"/>
              <p:cNvSpPr txBox="1"/>
              <p:nvPr/>
            </p:nvSpPr>
            <p:spPr>
              <a:xfrm>
                <a:off x="1679774" y="2263134"/>
                <a:ext cx="495002" cy="308136"/>
              </a:xfrm>
              <a:prstGeom prst="rect">
                <a:avLst/>
              </a:prstGeom>
              <a:noFill/>
            </p:spPr>
            <p:txBody>
              <a:bodyPr wrap="none" rtlCol="0">
                <a:spAutoFit/>
              </a:bodyPr>
              <a:lstStyle/>
              <a:p>
                <a:pPr algn="ctr" defTabSz="742968"/>
                <a:r>
                  <a:rPr lang="en-US" sz="975" dirty="0" err="1">
                    <a:solidFill>
                      <a:srgbClr val="000000"/>
                    </a:solidFill>
                  </a:rPr>
                  <a:t>KB:Cat</a:t>
                </a:r>
                <a:r>
                  <a:rPr lang="en-US" sz="975" dirty="0">
                    <a:solidFill>
                      <a:srgbClr val="000000"/>
                    </a:solidFill>
                  </a:rPr>
                  <a:t>-</a:t>
                </a:r>
              </a:p>
              <a:p>
                <a:pPr algn="ctr" defTabSz="742968"/>
                <a:r>
                  <a:rPr lang="en-US" sz="975" dirty="0" err="1">
                    <a:solidFill>
                      <a:srgbClr val="000000"/>
                    </a:solidFill>
                  </a:rPr>
                  <a:t>Megafauna</a:t>
                </a:r>
                <a:endParaRPr lang="en-US" sz="975" dirty="0">
                  <a:solidFill>
                    <a:srgbClr val="000000"/>
                  </a:solidFill>
                </a:endParaRPr>
              </a:p>
              <a:p>
                <a:pPr algn="ctr" defTabSz="742968"/>
                <a:r>
                  <a:rPr lang="en-US" sz="975" dirty="0">
                    <a:solidFill>
                      <a:srgbClr val="000000"/>
                    </a:solidFill>
                  </a:rPr>
                  <a:t> of Africa</a:t>
                </a:r>
              </a:p>
            </p:txBody>
          </p:sp>
        </p:grpSp>
        <p:cxnSp>
          <p:nvCxnSpPr>
            <p:cNvPr id="29" name="Straight Arrow Connector 28"/>
            <p:cNvCxnSpPr>
              <a:stCxn id="86" idx="2"/>
              <a:endCxn id="100" idx="6"/>
            </p:cNvCxnSpPr>
            <p:nvPr/>
          </p:nvCxnSpPr>
          <p:spPr>
            <a:xfrm flipH="1" flipV="1">
              <a:off x="5567134" y="3288232"/>
              <a:ext cx="456612" cy="201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6" idx="0"/>
              <a:endCxn id="95" idx="2"/>
            </p:cNvCxnSpPr>
            <p:nvPr/>
          </p:nvCxnSpPr>
          <p:spPr>
            <a:xfrm flipH="1" flipV="1">
              <a:off x="6318088" y="2396703"/>
              <a:ext cx="62604" cy="9026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623038" y="2104302"/>
              <a:ext cx="891340" cy="388697"/>
              <a:chOff x="1604480" y="2341990"/>
              <a:chExt cx="679896" cy="214489"/>
            </a:xfrm>
          </p:grpSpPr>
          <p:sp>
            <p:nvSpPr>
              <p:cNvPr id="92" name="Oval 91"/>
              <p:cNvSpPr/>
              <p:nvPr/>
            </p:nvSpPr>
            <p:spPr>
              <a:xfrm>
                <a:off x="1604480" y="2341990"/>
                <a:ext cx="679896" cy="2144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93" name="TextBox 92"/>
              <p:cNvSpPr txBox="1"/>
              <p:nvPr/>
            </p:nvSpPr>
            <p:spPr>
              <a:xfrm>
                <a:off x="1646232" y="2373270"/>
                <a:ext cx="523924" cy="120597"/>
              </a:xfrm>
              <a:prstGeom prst="rect">
                <a:avLst/>
              </a:prstGeom>
              <a:noFill/>
            </p:spPr>
            <p:txBody>
              <a:bodyPr wrap="none" rtlCol="0">
                <a:spAutoFit/>
              </a:bodyPr>
              <a:lstStyle/>
              <a:p>
                <a:pPr defTabSz="742968"/>
                <a:r>
                  <a:rPr lang="en-US" sz="975" dirty="0" err="1">
                    <a:solidFill>
                      <a:srgbClr val="000000"/>
                    </a:solidFill>
                  </a:rPr>
                  <a:t>KB:Giraffe</a:t>
                </a:r>
                <a:endParaRPr lang="en-US" sz="975" dirty="0">
                  <a:solidFill>
                    <a:srgbClr val="000000"/>
                  </a:solidFill>
                </a:endParaRPr>
              </a:p>
            </p:txBody>
          </p:sp>
        </p:grpSp>
        <p:grpSp>
          <p:nvGrpSpPr>
            <p:cNvPr id="32" name="Group 31"/>
            <p:cNvGrpSpPr/>
            <p:nvPr/>
          </p:nvGrpSpPr>
          <p:grpSpPr>
            <a:xfrm>
              <a:off x="3028750" y="4550743"/>
              <a:ext cx="679896" cy="419763"/>
              <a:chOff x="1634132" y="2185686"/>
              <a:chExt cx="679896" cy="419763"/>
            </a:xfrm>
          </p:grpSpPr>
          <p:sp>
            <p:nvSpPr>
              <p:cNvPr id="90" name="Oval 89"/>
              <p:cNvSpPr/>
              <p:nvPr/>
            </p:nvSpPr>
            <p:spPr>
              <a:xfrm>
                <a:off x="1634132" y="2218065"/>
                <a:ext cx="679896" cy="3873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91" name="TextBox 90"/>
              <p:cNvSpPr txBox="1"/>
              <p:nvPr/>
            </p:nvSpPr>
            <p:spPr>
              <a:xfrm>
                <a:off x="1738730" y="2185686"/>
                <a:ext cx="480167" cy="353838"/>
              </a:xfrm>
              <a:prstGeom prst="rect">
                <a:avLst/>
              </a:prstGeom>
              <a:noFill/>
            </p:spPr>
            <p:txBody>
              <a:bodyPr wrap="none" rtlCol="0">
                <a:spAutoFit/>
              </a:bodyPr>
              <a:lstStyle/>
              <a:p>
                <a:pPr algn="ctr" defTabSz="742968"/>
                <a:r>
                  <a:rPr lang="en-US" sz="975" dirty="0" err="1">
                    <a:solidFill>
                      <a:srgbClr val="000000"/>
                    </a:solidFill>
                  </a:rPr>
                  <a:t>AttCat</a:t>
                </a:r>
                <a:endParaRPr lang="en-US" sz="975" dirty="0">
                  <a:solidFill>
                    <a:srgbClr val="000000"/>
                  </a:solidFill>
                </a:endParaRPr>
              </a:p>
              <a:p>
                <a:pPr algn="ctr" defTabSz="742968"/>
                <a:r>
                  <a:rPr lang="en-US" sz="975" dirty="0">
                    <a:solidFill>
                      <a:srgbClr val="000000"/>
                    </a:solidFill>
                  </a:rPr>
                  <a:t>-zoo</a:t>
                </a:r>
              </a:p>
            </p:txBody>
          </p:sp>
        </p:grpSp>
        <p:sp>
          <p:nvSpPr>
            <p:cNvPr id="33" name="TextBox 32"/>
            <p:cNvSpPr txBox="1"/>
            <p:nvPr/>
          </p:nvSpPr>
          <p:spPr>
            <a:xfrm>
              <a:off x="1944860" y="3798614"/>
              <a:ext cx="527644" cy="218547"/>
            </a:xfrm>
            <a:prstGeom prst="rect">
              <a:avLst/>
            </a:prstGeom>
            <a:noFill/>
          </p:spPr>
          <p:txBody>
            <a:bodyPr wrap="square" rtlCol="0">
              <a:spAutoFit/>
            </a:bodyPr>
            <a:lstStyle/>
            <a:p>
              <a:pPr defTabSz="742968"/>
              <a:r>
                <a:rPr lang="en-US" sz="975" dirty="0">
                  <a:solidFill>
                    <a:srgbClr val="00B050"/>
                  </a:solidFill>
                </a:rPr>
                <a:t>color</a:t>
              </a:r>
              <a:endParaRPr lang="en-US" dirty="0">
                <a:solidFill>
                  <a:srgbClr val="00B050"/>
                </a:solidFill>
                <a:ea typeface="ＭＳ Ｐゴシック" charset="0"/>
              </a:endParaRPr>
            </a:p>
          </p:txBody>
        </p:sp>
        <p:cxnSp>
          <p:nvCxnSpPr>
            <p:cNvPr id="34" name="Straight Arrow Connector 33"/>
            <p:cNvCxnSpPr>
              <a:endCxn id="106" idx="2"/>
            </p:cNvCxnSpPr>
            <p:nvPr/>
          </p:nvCxnSpPr>
          <p:spPr>
            <a:xfrm>
              <a:off x="2754065" y="2966660"/>
              <a:ext cx="298469" cy="62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762000" y="1304294"/>
              <a:ext cx="1371600" cy="8874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975" dirty="0">
                <a:solidFill>
                  <a:srgbClr val="000000"/>
                </a:solidFill>
              </a:endParaRPr>
            </a:p>
          </p:txBody>
        </p:sp>
        <p:sp>
          <p:nvSpPr>
            <p:cNvPr id="36" name="TextBox 35"/>
            <p:cNvSpPr txBox="1"/>
            <p:nvPr/>
          </p:nvSpPr>
          <p:spPr>
            <a:xfrm>
              <a:off x="1187597" y="1869852"/>
              <a:ext cx="992228" cy="263644"/>
            </a:xfrm>
            <a:prstGeom prst="rect">
              <a:avLst/>
            </a:prstGeom>
            <a:noFill/>
          </p:spPr>
          <p:txBody>
            <a:bodyPr wrap="square" rtlCol="0">
              <a:spAutoFit/>
            </a:bodyPr>
            <a:lstStyle/>
            <a:p>
              <a:pPr defTabSz="742968"/>
              <a:r>
                <a:rPr lang="en-US" sz="1300" dirty="0" err="1">
                  <a:solidFill>
                    <a:srgbClr val="000000"/>
                  </a:solidFill>
                </a:rPr>
                <a:t>Img</a:t>
              </a:r>
              <a:endParaRPr lang="en-US" sz="1300" dirty="0">
                <a:solidFill>
                  <a:srgbClr val="000000"/>
                </a:solidFill>
              </a:endParaRPr>
            </a:p>
          </p:txBody>
        </p:sp>
        <p:cxnSp>
          <p:nvCxnSpPr>
            <p:cNvPr id="37" name="Straight Arrow Connector 36"/>
            <p:cNvCxnSpPr>
              <a:stCxn id="35" idx="4"/>
              <a:endCxn id="102" idx="2"/>
            </p:cNvCxnSpPr>
            <p:nvPr/>
          </p:nvCxnSpPr>
          <p:spPr>
            <a:xfrm>
              <a:off x="1447800" y="2191745"/>
              <a:ext cx="446453" cy="775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660112" y="2940062"/>
              <a:ext cx="502955" cy="218547"/>
            </a:xfrm>
            <a:prstGeom prst="rect">
              <a:avLst/>
            </a:prstGeom>
            <a:noFill/>
          </p:spPr>
          <p:txBody>
            <a:bodyPr wrap="square" rtlCol="0">
              <a:spAutoFit/>
            </a:bodyPr>
            <a:lstStyle/>
            <a:p>
              <a:pPr defTabSz="742968"/>
              <a:r>
                <a:rPr lang="en-US" sz="975" dirty="0" err="1">
                  <a:solidFill>
                    <a:srgbClr val="00B050"/>
                  </a:solidFill>
                </a:rPr>
                <a:t>bbox</a:t>
              </a:r>
              <a:endParaRPr lang="en-US" dirty="0">
                <a:solidFill>
                  <a:srgbClr val="00B050"/>
                </a:solidFill>
                <a:ea typeface="ＭＳ Ｐゴシック" charset="0"/>
              </a:endParaRPr>
            </a:p>
          </p:txBody>
        </p:sp>
        <p:sp>
          <p:nvSpPr>
            <p:cNvPr id="39" name="Oval 38"/>
            <p:cNvSpPr/>
            <p:nvPr/>
          </p:nvSpPr>
          <p:spPr>
            <a:xfrm>
              <a:off x="1533337" y="4625493"/>
              <a:ext cx="679896"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975" dirty="0">
                <a:solidFill>
                  <a:srgbClr val="000000"/>
                </a:solidFill>
              </a:endParaRPr>
            </a:p>
          </p:txBody>
        </p:sp>
        <p:sp>
          <p:nvSpPr>
            <p:cNvPr id="40" name="TextBox 39"/>
            <p:cNvSpPr txBox="1"/>
            <p:nvPr/>
          </p:nvSpPr>
          <p:spPr>
            <a:xfrm>
              <a:off x="1557421" y="4643077"/>
              <a:ext cx="576180" cy="218547"/>
            </a:xfrm>
            <a:prstGeom prst="rect">
              <a:avLst/>
            </a:prstGeom>
            <a:noFill/>
          </p:spPr>
          <p:txBody>
            <a:bodyPr wrap="square" rtlCol="0">
              <a:spAutoFit/>
            </a:bodyPr>
            <a:lstStyle/>
            <a:p>
              <a:pPr defTabSz="742968"/>
              <a:r>
                <a:rPr lang="en-US" sz="975" dirty="0">
                  <a:solidFill>
                    <a:srgbClr val="000000"/>
                  </a:solidFill>
                </a:rPr>
                <a:t>Att-1</a:t>
              </a:r>
              <a:endParaRPr lang="en-US" sz="1300" dirty="0">
                <a:solidFill>
                  <a:srgbClr val="000000"/>
                </a:solidFill>
              </a:endParaRPr>
            </a:p>
          </p:txBody>
        </p:sp>
        <p:cxnSp>
          <p:nvCxnSpPr>
            <p:cNvPr id="41" name="Curved Connector 40"/>
            <p:cNvCxnSpPr>
              <a:stCxn id="35" idx="3"/>
              <a:endCxn id="15" idx="2"/>
            </p:cNvCxnSpPr>
            <p:nvPr/>
          </p:nvCxnSpPr>
          <p:spPr>
            <a:xfrm rot="16200000" flipH="1">
              <a:off x="286729" y="2737917"/>
              <a:ext cx="2233526" cy="881253"/>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35" idx="3"/>
              <a:endCxn id="39" idx="2"/>
            </p:cNvCxnSpPr>
            <p:nvPr/>
          </p:nvCxnSpPr>
          <p:spPr>
            <a:xfrm rot="16200000" flipH="1">
              <a:off x="-109955" y="3134601"/>
              <a:ext cx="2716112" cy="570471"/>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6"/>
              <a:endCxn id="90" idx="2"/>
            </p:cNvCxnSpPr>
            <p:nvPr/>
          </p:nvCxnSpPr>
          <p:spPr>
            <a:xfrm flipV="1">
              <a:off x="2213233" y="4776814"/>
              <a:ext cx="815517" cy="10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307253" y="4547833"/>
              <a:ext cx="782452" cy="218547"/>
            </a:xfrm>
            <a:prstGeom prst="rect">
              <a:avLst/>
            </a:prstGeom>
            <a:noFill/>
          </p:spPr>
          <p:txBody>
            <a:bodyPr wrap="square" rtlCol="0">
              <a:spAutoFit/>
            </a:bodyPr>
            <a:lstStyle/>
            <a:p>
              <a:pPr defTabSz="742968"/>
              <a:r>
                <a:rPr lang="en-US" sz="975" dirty="0">
                  <a:solidFill>
                    <a:srgbClr val="00B050"/>
                  </a:solidFill>
                </a:rPr>
                <a:t>name</a:t>
              </a:r>
              <a:endParaRPr lang="en-US" dirty="0">
                <a:solidFill>
                  <a:srgbClr val="00B050"/>
                </a:solidFill>
                <a:ea typeface="ＭＳ Ｐゴシック" charset="0"/>
              </a:endParaRPr>
            </a:p>
          </p:txBody>
        </p:sp>
        <p:grpSp>
          <p:nvGrpSpPr>
            <p:cNvPr id="45" name="Group 44"/>
            <p:cNvGrpSpPr/>
            <p:nvPr/>
          </p:nvGrpSpPr>
          <p:grpSpPr>
            <a:xfrm>
              <a:off x="4869721" y="4625489"/>
              <a:ext cx="644639" cy="358455"/>
              <a:chOff x="1604480" y="2330663"/>
              <a:chExt cx="438725" cy="225816"/>
            </a:xfrm>
          </p:grpSpPr>
          <p:sp>
            <p:nvSpPr>
              <p:cNvPr id="88" name="Oval 87"/>
              <p:cNvSpPr/>
              <p:nvPr/>
            </p:nvSpPr>
            <p:spPr>
              <a:xfrm>
                <a:off x="1604480" y="2330663"/>
                <a:ext cx="438725" cy="2258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89" name="TextBox 88"/>
              <p:cNvSpPr txBox="1"/>
              <p:nvPr/>
            </p:nvSpPr>
            <p:spPr>
              <a:xfrm>
                <a:off x="1643331" y="2355135"/>
                <a:ext cx="369090" cy="137678"/>
              </a:xfrm>
              <a:prstGeom prst="rect">
                <a:avLst/>
              </a:prstGeom>
              <a:noFill/>
            </p:spPr>
            <p:txBody>
              <a:bodyPr wrap="none" rtlCol="0">
                <a:spAutoFit/>
              </a:bodyPr>
              <a:lstStyle/>
              <a:p>
                <a:pPr algn="ctr" defTabSz="742968"/>
                <a:r>
                  <a:rPr lang="en-US" sz="975" dirty="0" err="1">
                    <a:solidFill>
                      <a:srgbClr val="000000"/>
                    </a:solidFill>
                  </a:rPr>
                  <a:t>KB:Zoo</a:t>
                </a:r>
                <a:endParaRPr lang="en-US" sz="975" dirty="0">
                  <a:solidFill>
                    <a:srgbClr val="000000"/>
                  </a:solidFill>
                </a:endParaRPr>
              </a:p>
            </p:txBody>
          </p:sp>
        </p:grpSp>
        <p:cxnSp>
          <p:nvCxnSpPr>
            <p:cNvPr id="46" name="Straight Arrow Connector 45"/>
            <p:cNvCxnSpPr>
              <a:stCxn id="90" idx="6"/>
              <a:endCxn id="88" idx="2"/>
            </p:cNvCxnSpPr>
            <p:nvPr/>
          </p:nvCxnSpPr>
          <p:spPr>
            <a:xfrm>
              <a:off x="3708646" y="4776814"/>
              <a:ext cx="1161075" cy="279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53998" y="4511198"/>
              <a:ext cx="730584" cy="353838"/>
            </a:xfrm>
            <a:prstGeom prst="rect">
              <a:avLst/>
            </a:prstGeom>
            <a:solidFill>
              <a:schemeClr val="bg1"/>
            </a:solidFill>
          </p:spPr>
          <p:txBody>
            <a:bodyPr wrap="square" rtlCol="0">
              <a:spAutoFit/>
            </a:bodyPr>
            <a:lstStyle/>
            <a:p>
              <a:pPr defTabSz="742968"/>
              <a:r>
                <a:rPr lang="en-US" sz="975" dirty="0">
                  <a:solidFill>
                    <a:srgbClr val="00B050"/>
                  </a:solidFill>
                </a:rPr>
                <a:t>same-</a:t>
              </a:r>
            </a:p>
            <a:p>
              <a:pPr defTabSz="742968"/>
              <a:r>
                <a:rPr lang="en-US" sz="975" dirty="0">
                  <a:solidFill>
                    <a:srgbClr val="00B050"/>
                  </a:solidFill>
                </a:rPr>
                <a:t>concept</a:t>
              </a:r>
            </a:p>
          </p:txBody>
        </p:sp>
        <p:cxnSp>
          <p:nvCxnSpPr>
            <p:cNvPr id="48" name="Straight Arrow Connector 47"/>
            <p:cNvCxnSpPr>
              <a:stCxn id="88" idx="7"/>
              <a:endCxn id="96" idx="3"/>
            </p:cNvCxnSpPr>
            <p:nvPr/>
          </p:nvCxnSpPr>
          <p:spPr>
            <a:xfrm flipV="1">
              <a:off x="5419955" y="4534152"/>
              <a:ext cx="718898" cy="1438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22059" y="3299319"/>
              <a:ext cx="715581" cy="380466"/>
              <a:chOff x="1603194" y="2346532"/>
              <a:chExt cx="545828" cy="209947"/>
            </a:xfrm>
          </p:grpSpPr>
          <p:sp>
            <p:nvSpPr>
              <p:cNvPr id="86" name="Oval 85"/>
              <p:cNvSpPr/>
              <p:nvPr/>
            </p:nvSpPr>
            <p:spPr>
              <a:xfrm>
                <a:off x="1604480" y="2346532"/>
                <a:ext cx="544542" cy="2099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87" name="TextBox 86"/>
              <p:cNvSpPr txBox="1"/>
              <p:nvPr/>
            </p:nvSpPr>
            <p:spPr>
              <a:xfrm>
                <a:off x="1603194" y="2376688"/>
                <a:ext cx="489743" cy="120597"/>
              </a:xfrm>
              <a:prstGeom prst="rect">
                <a:avLst/>
              </a:prstGeom>
              <a:noFill/>
            </p:spPr>
            <p:txBody>
              <a:bodyPr wrap="none" rtlCol="0">
                <a:spAutoFit/>
              </a:bodyPr>
              <a:lstStyle/>
              <a:p>
                <a:pPr defTabSz="742968"/>
                <a:r>
                  <a:rPr lang="en-US" sz="975" dirty="0" err="1">
                    <a:solidFill>
                      <a:srgbClr val="000000"/>
                    </a:solidFill>
                  </a:rPr>
                  <a:t>KB:Zebra</a:t>
                </a:r>
                <a:endParaRPr lang="en-US" sz="975" dirty="0">
                  <a:solidFill>
                    <a:srgbClr val="000000"/>
                  </a:solidFill>
                </a:endParaRPr>
              </a:p>
            </p:txBody>
          </p:sp>
        </p:grpSp>
        <p:cxnSp>
          <p:nvCxnSpPr>
            <p:cNvPr id="50" name="Straight Arrow Connector 49"/>
            <p:cNvCxnSpPr>
              <a:stCxn id="104" idx="7"/>
              <a:endCxn id="92" idx="3"/>
            </p:cNvCxnSpPr>
            <p:nvPr/>
          </p:nvCxnSpPr>
          <p:spPr>
            <a:xfrm flipV="1">
              <a:off x="3520910" y="2436079"/>
              <a:ext cx="1232661" cy="1280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815165" y="2816127"/>
              <a:ext cx="730584" cy="353838"/>
            </a:xfrm>
            <a:prstGeom prst="rect">
              <a:avLst/>
            </a:prstGeom>
            <a:solidFill>
              <a:schemeClr val="bg1"/>
            </a:solidFill>
          </p:spPr>
          <p:txBody>
            <a:bodyPr wrap="square" rtlCol="0">
              <a:spAutoFit/>
            </a:bodyPr>
            <a:lstStyle/>
            <a:p>
              <a:pPr defTabSz="742968"/>
              <a:r>
                <a:rPr lang="en-US" sz="975" dirty="0">
                  <a:solidFill>
                    <a:srgbClr val="00B050"/>
                  </a:solidFill>
                </a:rPr>
                <a:t>same-</a:t>
              </a:r>
            </a:p>
            <a:p>
              <a:pPr defTabSz="742968"/>
              <a:r>
                <a:rPr lang="en-US" sz="975" dirty="0">
                  <a:solidFill>
                    <a:srgbClr val="00B050"/>
                  </a:solidFill>
                </a:rPr>
                <a:t>concept</a:t>
              </a:r>
            </a:p>
          </p:txBody>
        </p:sp>
        <p:sp>
          <p:nvSpPr>
            <p:cNvPr id="52" name="TextBox 51"/>
            <p:cNvSpPr txBox="1"/>
            <p:nvPr/>
          </p:nvSpPr>
          <p:spPr>
            <a:xfrm>
              <a:off x="1189536" y="3873688"/>
              <a:ext cx="694794" cy="218547"/>
            </a:xfrm>
            <a:prstGeom prst="rect">
              <a:avLst/>
            </a:prstGeom>
            <a:solidFill>
              <a:schemeClr val="bg1"/>
            </a:solidFill>
          </p:spPr>
          <p:txBody>
            <a:bodyPr wrap="square" rtlCol="0">
              <a:spAutoFit/>
            </a:bodyPr>
            <a:lstStyle/>
            <a:p>
              <a:pPr defTabSz="742968"/>
              <a:r>
                <a:rPr lang="en-US" sz="975" dirty="0">
                  <a:solidFill>
                    <a:srgbClr val="00B050"/>
                  </a:solidFill>
                </a:rPr>
                <a:t>contain</a:t>
              </a:r>
              <a:endParaRPr lang="en-US" dirty="0">
                <a:solidFill>
                  <a:srgbClr val="00B050"/>
                </a:solidFill>
                <a:ea typeface="ＭＳ Ｐゴシック" charset="0"/>
              </a:endParaRPr>
            </a:p>
          </p:txBody>
        </p:sp>
        <p:sp>
          <p:nvSpPr>
            <p:cNvPr id="53" name="TextBox 52"/>
            <p:cNvSpPr txBox="1"/>
            <p:nvPr/>
          </p:nvSpPr>
          <p:spPr>
            <a:xfrm>
              <a:off x="1099479" y="2422850"/>
              <a:ext cx="785422" cy="218547"/>
            </a:xfrm>
            <a:prstGeom prst="rect">
              <a:avLst/>
            </a:prstGeom>
            <a:noFill/>
          </p:spPr>
          <p:txBody>
            <a:bodyPr wrap="square" rtlCol="0">
              <a:spAutoFit/>
            </a:bodyPr>
            <a:lstStyle/>
            <a:p>
              <a:pPr defTabSz="742968"/>
              <a:r>
                <a:rPr lang="en-US" sz="975" dirty="0">
                  <a:solidFill>
                    <a:srgbClr val="00B050"/>
                  </a:solidFill>
                </a:rPr>
                <a:t>contain</a:t>
              </a:r>
              <a:endParaRPr lang="en-US" dirty="0">
                <a:solidFill>
                  <a:srgbClr val="00B050"/>
                </a:solidFill>
                <a:ea typeface="ＭＳ Ｐゴシック" charset="0"/>
              </a:endParaRPr>
            </a:p>
          </p:txBody>
        </p:sp>
        <p:sp>
          <p:nvSpPr>
            <p:cNvPr id="54" name="TextBox 53"/>
            <p:cNvSpPr txBox="1"/>
            <p:nvPr/>
          </p:nvSpPr>
          <p:spPr>
            <a:xfrm>
              <a:off x="909995" y="4205214"/>
              <a:ext cx="694794" cy="218547"/>
            </a:xfrm>
            <a:prstGeom prst="rect">
              <a:avLst/>
            </a:prstGeom>
            <a:solidFill>
              <a:schemeClr val="bg1"/>
            </a:solidFill>
          </p:spPr>
          <p:txBody>
            <a:bodyPr wrap="square" rtlCol="0">
              <a:spAutoFit/>
            </a:bodyPr>
            <a:lstStyle/>
            <a:p>
              <a:pPr defTabSz="742968"/>
              <a:r>
                <a:rPr lang="en-US" sz="975" dirty="0" err="1">
                  <a:solidFill>
                    <a:srgbClr val="00B050"/>
                  </a:solidFill>
                </a:rPr>
                <a:t>img-att</a:t>
              </a:r>
              <a:endParaRPr lang="en-US" dirty="0">
                <a:solidFill>
                  <a:srgbClr val="00B050"/>
                </a:solidFill>
                <a:ea typeface="ＭＳ Ｐゴシック" charset="0"/>
              </a:endParaRPr>
            </a:p>
          </p:txBody>
        </p:sp>
        <p:sp>
          <p:nvSpPr>
            <p:cNvPr id="55" name="TextBox 54"/>
            <p:cNvSpPr txBox="1"/>
            <p:nvPr/>
          </p:nvSpPr>
          <p:spPr>
            <a:xfrm>
              <a:off x="4693232" y="2567508"/>
              <a:ext cx="785422" cy="218547"/>
            </a:xfrm>
            <a:prstGeom prst="rect">
              <a:avLst/>
            </a:prstGeom>
            <a:solidFill>
              <a:schemeClr val="bg1"/>
            </a:solidFill>
          </p:spPr>
          <p:txBody>
            <a:bodyPr wrap="square" rtlCol="0">
              <a:spAutoFit/>
            </a:bodyPr>
            <a:lstStyle/>
            <a:p>
              <a:pPr defTabSz="742968"/>
              <a:r>
                <a:rPr lang="en-US" sz="975" dirty="0">
                  <a:solidFill>
                    <a:srgbClr val="00B050"/>
                  </a:solidFill>
                </a:rPr>
                <a:t>subject</a:t>
              </a:r>
              <a:endParaRPr lang="en-US" dirty="0">
                <a:solidFill>
                  <a:srgbClr val="00B050"/>
                </a:solidFill>
                <a:ea typeface="ＭＳ Ｐゴシック" charset="0"/>
              </a:endParaRPr>
            </a:p>
          </p:txBody>
        </p:sp>
        <p:sp>
          <p:nvSpPr>
            <p:cNvPr id="56" name="TextBox 55"/>
            <p:cNvSpPr txBox="1"/>
            <p:nvPr/>
          </p:nvSpPr>
          <p:spPr>
            <a:xfrm>
              <a:off x="6128456" y="2810345"/>
              <a:ext cx="782452" cy="218547"/>
            </a:xfrm>
            <a:prstGeom prst="rect">
              <a:avLst/>
            </a:prstGeom>
            <a:solidFill>
              <a:schemeClr val="bg1"/>
            </a:solidFill>
          </p:spPr>
          <p:txBody>
            <a:bodyPr wrap="square" rtlCol="0">
              <a:spAutoFit/>
            </a:bodyPr>
            <a:lstStyle/>
            <a:p>
              <a:pPr defTabSz="742968"/>
              <a:r>
                <a:rPr lang="en-US" sz="975" dirty="0">
                  <a:solidFill>
                    <a:srgbClr val="00B050"/>
                  </a:solidFill>
                </a:rPr>
                <a:t>subject</a:t>
              </a:r>
              <a:endParaRPr lang="en-US" dirty="0">
                <a:solidFill>
                  <a:srgbClr val="00B050"/>
                </a:solidFill>
                <a:ea typeface="ＭＳ Ｐゴシック" charset="0"/>
              </a:endParaRPr>
            </a:p>
          </p:txBody>
        </p:sp>
        <p:sp>
          <p:nvSpPr>
            <p:cNvPr id="57" name="TextBox 56"/>
            <p:cNvSpPr txBox="1"/>
            <p:nvPr/>
          </p:nvSpPr>
          <p:spPr>
            <a:xfrm>
              <a:off x="5608805" y="3123701"/>
              <a:ext cx="782452" cy="218547"/>
            </a:xfrm>
            <a:prstGeom prst="rect">
              <a:avLst/>
            </a:prstGeom>
            <a:noFill/>
          </p:spPr>
          <p:txBody>
            <a:bodyPr wrap="square" rtlCol="0">
              <a:spAutoFit/>
            </a:bodyPr>
            <a:lstStyle/>
            <a:p>
              <a:pPr defTabSz="742968"/>
              <a:r>
                <a:rPr lang="en-US" sz="975" dirty="0">
                  <a:solidFill>
                    <a:srgbClr val="00B050"/>
                  </a:solidFill>
                </a:rPr>
                <a:t>subject</a:t>
              </a:r>
              <a:endParaRPr lang="en-US" dirty="0">
                <a:solidFill>
                  <a:srgbClr val="00B050"/>
                </a:solidFill>
                <a:ea typeface="ＭＳ Ｐゴシック" charset="0"/>
              </a:endParaRPr>
            </a:p>
          </p:txBody>
        </p:sp>
        <p:sp>
          <p:nvSpPr>
            <p:cNvPr id="58" name="TextBox 57"/>
            <p:cNvSpPr txBox="1"/>
            <p:nvPr/>
          </p:nvSpPr>
          <p:spPr>
            <a:xfrm>
              <a:off x="5305779" y="1945785"/>
              <a:ext cx="782452" cy="218547"/>
            </a:xfrm>
            <a:prstGeom prst="rect">
              <a:avLst/>
            </a:prstGeom>
            <a:noFill/>
          </p:spPr>
          <p:txBody>
            <a:bodyPr wrap="square" rtlCol="0">
              <a:spAutoFit/>
            </a:bodyPr>
            <a:lstStyle/>
            <a:p>
              <a:pPr defTabSz="742968"/>
              <a:r>
                <a:rPr lang="en-US" sz="975" dirty="0">
                  <a:solidFill>
                    <a:srgbClr val="00B050"/>
                  </a:solidFill>
                </a:rPr>
                <a:t>subject</a:t>
              </a:r>
              <a:endParaRPr lang="en-US" dirty="0">
                <a:solidFill>
                  <a:srgbClr val="00B050"/>
                </a:solidFill>
                <a:ea typeface="ＭＳ Ｐゴシック" charset="0"/>
              </a:endParaRPr>
            </a:p>
          </p:txBody>
        </p:sp>
        <p:sp>
          <p:nvSpPr>
            <p:cNvPr id="59" name="TextBox 58"/>
            <p:cNvSpPr txBox="1"/>
            <p:nvPr/>
          </p:nvSpPr>
          <p:spPr>
            <a:xfrm>
              <a:off x="5538245" y="4565417"/>
              <a:ext cx="782452" cy="218547"/>
            </a:xfrm>
            <a:prstGeom prst="rect">
              <a:avLst/>
            </a:prstGeom>
            <a:noFill/>
          </p:spPr>
          <p:txBody>
            <a:bodyPr wrap="square" rtlCol="0">
              <a:spAutoFit/>
            </a:bodyPr>
            <a:lstStyle/>
            <a:p>
              <a:pPr defTabSz="742968"/>
              <a:r>
                <a:rPr lang="en-US" sz="975" dirty="0">
                  <a:solidFill>
                    <a:srgbClr val="00B050"/>
                  </a:solidFill>
                </a:rPr>
                <a:t>subject</a:t>
              </a:r>
              <a:endParaRPr lang="en-US" dirty="0">
                <a:solidFill>
                  <a:srgbClr val="00B050"/>
                </a:solidFill>
                <a:ea typeface="ＭＳ Ｐゴシック" charset="0"/>
              </a:endParaRPr>
            </a:p>
          </p:txBody>
        </p:sp>
        <p:sp>
          <p:nvSpPr>
            <p:cNvPr id="60" name="TextBox 59"/>
            <p:cNvSpPr txBox="1"/>
            <p:nvPr/>
          </p:nvSpPr>
          <p:spPr>
            <a:xfrm>
              <a:off x="4994783" y="3642499"/>
              <a:ext cx="785422" cy="218547"/>
            </a:xfrm>
            <a:prstGeom prst="rect">
              <a:avLst/>
            </a:prstGeom>
            <a:noFill/>
          </p:spPr>
          <p:txBody>
            <a:bodyPr wrap="square" rtlCol="0">
              <a:spAutoFit/>
            </a:bodyPr>
            <a:lstStyle/>
            <a:p>
              <a:pPr defTabSz="742968"/>
              <a:r>
                <a:rPr lang="en-US" sz="975" dirty="0">
                  <a:solidFill>
                    <a:srgbClr val="00B050"/>
                  </a:solidFill>
                </a:rPr>
                <a:t>broader</a:t>
              </a:r>
              <a:endParaRPr lang="en-US" dirty="0">
                <a:solidFill>
                  <a:srgbClr val="00B050"/>
                </a:solidFill>
                <a:ea typeface="ＭＳ Ｐゴシック" charset="0"/>
              </a:endParaRPr>
            </a:p>
          </p:txBody>
        </p:sp>
        <p:sp>
          <p:nvSpPr>
            <p:cNvPr id="61" name="TextBox 60"/>
            <p:cNvSpPr txBox="1"/>
            <p:nvPr/>
          </p:nvSpPr>
          <p:spPr>
            <a:xfrm>
              <a:off x="5373150" y="4018609"/>
              <a:ext cx="785422" cy="218547"/>
            </a:xfrm>
            <a:prstGeom prst="rect">
              <a:avLst/>
            </a:prstGeom>
            <a:noFill/>
          </p:spPr>
          <p:txBody>
            <a:bodyPr wrap="square" rtlCol="0">
              <a:spAutoFit/>
            </a:bodyPr>
            <a:lstStyle/>
            <a:p>
              <a:pPr defTabSz="742968"/>
              <a:r>
                <a:rPr lang="en-US" sz="975" dirty="0">
                  <a:solidFill>
                    <a:srgbClr val="00B050"/>
                  </a:solidFill>
                </a:rPr>
                <a:t>broader</a:t>
              </a:r>
              <a:endParaRPr lang="en-US" dirty="0">
                <a:solidFill>
                  <a:srgbClr val="00B050"/>
                </a:solidFill>
                <a:ea typeface="ＭＳ Ｐゴシック" charset="0"/>
              </a:endParaRPr>
            </a:p>
          </p:txBody>
        </p:sp>
        <p:sp>
          <p:nvSpPr>
            <p:cNvPr id="62" name="TextBox 61"/>
            <p:cNvSpPr txBox="1"/>
            <p:nvPr/>
          </p:nvSpPr>
          <p:spPr>
            <a:xfrm>
              <a:off x="2417639" y="1005842"/>
              <a:ext cx="1779167" cy="263644"/>
            </a:xfrm>
            <a:prstGeom prst="rect">
              <a:avLst/>
            </a:prstGeom>
            <a:noFill/>
          </p:spPr>
          <p:txBody>
            <a:bodyPr wrap="square" rtlCol="0">
              <a:spAutoFit/>
            </a:bodyPr>
            <a:lstStyle/>
            <a:p>
              <a:pPr algn="r" defTabSz="742968"/>
              <a:r>
                <a:rPr lang="en-US" sz="1300">
                  <a:solidFill>
                    <a:srgbClr val="000000"/>
                  </a:solidFill>
                </a:rPr>
                <a:t>Visual Concepts</a:t>
              </a:r>
              <a:endParaRPr lang="en-US" sz="1300" dirty="0">
                <a:solidFill>
                  <a:srgbClr val="000000"/>
                </a:solidFill>
              </a:endParaRPr>
            </a:p>
          </p:txBody>
        </p:sp>
        <p:sp>
          <p:nvSpPr>
            <p:cNvPr id="63" name="TextBox 62"/>
            <p:cNvSpPr txBox="1"/>
            <p:nvPr/>
          </p:nvSpPr>
          <p:spPr>
            <a:xfrm>
              <a:off x="4292379" y="1005842"/>
              <a:ext cx="1779167" cy="263644"/>
            </a:xfrm>
            <a:prstGeom prst="rect">
              <a:avLst/>
            </a:prstGeom>
            <a:noFill/>
          </p:spPr>
          <p:txBody>
            <a:bodyPr wrap="square" rtlCol="0">
              <a:spAutoFit/>
            </a:bodyPr>
            <a:lstStyle/>
            <a:p>
              <a:pPr defTabSz="742968"/>
              <a:r>
                <a:rPr lang="en-US" sz="1300" dirty="0" err="1">
                  <a:solidFill>
                    <a:srgbClr val="000000"/>
                  </a:solidFill>
                </a:rPr>
                <a:t>DBpedia</a:t>
              </a:r>
              <a:r>
                <a:rPr lang="en-US" sz="1300" dirty="0">
                  <a:solidFill>
                    <a:srgbClr val="000000"/>
                  </a:solidFill>
                </a:rPr>
                <a:t> Concepts</a:t>
              </a:r>
            </a:p>
          </p:txBody>
        </p:sp>
        <p:grpSp>
          <p:nvGrpSpPr>
            <p:cNvPr id="64" name="Group 63"/>
            <p:cNvGrpSpPr/>
            <p:nvPr/>
          </p:nvGrpSpPr>
          <p:grpSpPr>
            <a:xfrm>
              <a:off x="2198595" y="2211501"/>
              <a:ext cx="891110" cy="304800"/>
              <a:chOff x="1272591" y="2015413"/>
              <a:chExt cx="891110" cy="304800"/>
            </a:xfrm>
          </p:grpSpPr>
          <p:sp>
            <p:nvSpPr>
              <p:cNvPr id="84" name="Oval 83"/>
              <p:cNvSpPr/>
              <p:nvPr/>
            </p:nvSpPr>
            <p:spPr>
              <a:xfrm>
                <a:off x="1272591" y="2015413"/>
                <a:ext cx="679896"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975" dirty="0">
                  <a:solidFill>
                    <a:srgbClr val="000000"/>
                  </a:solidFill>
                </a:endParaRPr>
              </a:p>
            </p:txBody>
          </p:sp>
          <p:sp>
            <p:nvSpPr>
              <p:cNvPr id="85" name="TextBox 84"/>
              <p:cNvSpPr txBox="1"/>
              <p:nvPr/>
            </p:nvSpPr>
            <p:spPr>
              <a:xfrm>
                <a:off x="1296674" y="2032997"/>
                <a:ext cx="867027" cy="218547"/>
              </a:xfrm>
              <a:prstGeom prst="rect">
                <a:avLst/>
              </a:prstGeom>
              <a:noFill/>
            </p:spPr>
            <p:txBody>
              <a:bodyPr wrap="square" rtlCol="0">
                <a:spAutoFit/>
              </a:bodyPr>
              <a:lstStyle/>
              <a:p>
                <a:pPr defTabSz="742968"/>
                <a:r>
                  <a:rPr lang="en-US" sz="975" dirty="0">
                    <a:solidFill>
                      <a:srgbClr val="000000"/>
                    </a:solidFill>
                  </a:rPr>
                  <a:t>Obj-3</a:t>
                </a:r>
                <a:endParaRPr lang="en-US" sz="1300" dirty="0">
                  <a:solidFill>
                    <a:srgbClr val="000000"/>
                  </a:solidFill>
                </a:endParaRPr>
              </a:p>
            </p:txBody>
          </p:sp>
        </p:grpSp>
        <p:grpSp>
          <p:nvGrpSpPr>
            <p:cNvPr id="65" name="Group 64"/>
            <p:cNvGrpSpPr/>
            <p:nvPr/>
          </p:nvGrpSpPr>
          <p:grpSpPr>
            <a:xfrm>
              <a:off x="2444749" y="1451274"/>
              <a:ext cx="891110" cy="304800"/>
              <a:chOff x="1272591" y="2015413"/>
              <a:chExt cx="891110" cy="304800"/>
            </a:xfrm>
          </p:grpSpPr>
          <p:sp>
            <p:nvSpPr>
              <p:cNvPr id="82" name="Oval 81"/>
              <p:cNvSpPr/>
              <p:nvPr/>
            </p:nvSpPr>
            <p:spPr>
              <a:xfrm>
                <a:off x="1272591" y="2015413"/>
                <a:ext cx="679896"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975" dirty="0">
                  <a:solidFill>
                    <a:srgbClr val="000000"/>
                  </a:solidFill>
                </a:endParaRPr>
              </a:p>
            </p:txBody>
          </p:sp>
          <p:sp>
            <p:nvSpPr>
              <p:cNvPr id="83" name="TextBox 82"/>
              <p:cNvSpPr txBox="1"/>
              <p:nvPr/>
            </p:nvSpPr>
            <p:spPr>
              <a:xfrm>
                <a:off x="1296674" y="2032997"/>
                <a:ext cx="867027" cy="218547"/>
              </a:xfrm>
              <a:prstGeom prst="rect">
                <a:avLst/>
              </a:prstGeom>
              <a:noFill/>
            </p:spPr>
            <p:txBody>
              <a:bodyPr wrap="square" rtlCol="0">
                <a:spAutoFit/>
              </a:bodyPr>
              <a:lstStyle/>
              <a:p>
                <a:pPr defTabSz="742968"/>
                <a:r>
                  <a:rPr lang="en-US" sz="975" dirty="0">
                    <a:solidFill>
                      <a:srgbClr val="000000"/>
                    </a:solidFill>
                  </a:rPr>
                  <a:t>Obj-4</a:t>
                </a:r>
                <a:endParaRPr lang="en-US" sz="1300" dirty="0">
                  <a:solidFill>
                    <a:srgbClr val="000000"/>
                  </a:solidFill>
                </a:endParaRPr>
              </a:p>
            </p:txBody>
          </p:sp>
        </p:grpSp>
        <p:grpSp>
          <p:nvGrpSpPr>
            <p:cNvPr id="66" name="Group 65"/>
            <p:cNvGrpSpPr/>
            <p:nvPr/>
          </p:nvGrpSpPr>
          <p:grpSpPr>
            <a:xfrm>
              <a:off x="3160992" y="1874366"/>
              <a:ext cx="799122" cy="432341"/>
              <a:chOff x="3252614" y="3015994"/>
              <a:chExt cx="799122" cy="432341"/>
            </a:xfrm>
          </p:grpSpPr>
          <p:sp>
            <p:nvSpPr>
              <p:cNvPr id="80" name="Oval 79"/>
              <p:cNvSpPr/>
              <p:nvPr/>
            </p:nvSpPr>
            <p:spPr>
              <a:xfrm>
                <a:off x="3252614" y="3064247"/>
                <a:ext cx="799122" cy="384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81" name="TextBox 80"/>
              <p:cNvSpPr txBox="1"/>
              <p:nvPr/>
            </p:nvSpPr>
            <p:spPr>
              <a:xfrm>
                <a:off x="3361933" y="3015994"/>
                <a:ext cx="546656" cy="353838"/>
              </a:xfrm>
              <a:prstGeom prst="rect">
                <a:avLst/>
              </a:prstGeom>
              <a:noFill/>
            </p:spPr>
            <p:txBody>
              <a:bodyPr wrap="none" rtlCol="0">
                <a:spAutoFit/>
              </a:bodyPr>
              <a:lstStyle/>
              <a:p>
                <a:pPr defTabSz="742968"/>
                <a:r>
                  <a:rPr lang="en-US" sz="975" dirty="0" err="1">
                    <a:solidFill>
                      <a:srgbClr val="000000"/>
                    </a:solidFill>
                  </a:rPr>
                  <a:t>ObjCat</a:t>
                </a:r>
                <a:endParaRPr lang="en-US" sz="975" dirty="0">
                  <a:solidFill>
                    <a:srgbClr val="000000"/>
                  </a:solidFill>
                </a:endParaRPr>
              </a:p>
              <a:p>
                <a:pPr defTabSz="742968"/>
                <a:r>
                  <a:rPr lang="en-US" sz="975" dirty="0">
                    <a:solidFill>
                      <a:srgbClr val="000000"/>
                    </a:solidFill>
                  </a:rPr>
                  <a:t>-person</a:t>
                </a:r>
              </a:p>
            </p:txBody>
          </p:sp>
        </p:grpSp>
        <p:cxnSp>
          <p:nvCxnSpPr>
            <p:cNvPr id="67" name="Straight Arrow Connector 66"/>
            <p:cNvCxnSpPr>
              <a:stCxn id="35" idx="4"/>
              <a:endCxn id="84" idx="2"/>
            </p:cNvCxnSpPr>
            <p:nvPr/>
          </p:nvCxnSpPr>
          <p:spPr>
            <a:xfrm>
              <a:off x="1447800" y="2191745"/>
              <a:ext cx="750795" cy="1721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724497" y="2073149"/>
              <a:ext cx="785422" cy="218547"/>
            </a:xfrm>
            <a:prstGeom prst="rect">
              <a:avLst/>
            </a:prstGeom>
            <a:noFill/>
          </p:spPr>
          <p:txBody>
            <a:bodyPr wrap="square" rtlCol="0">
              <a:spAutoFit/>
            </a:bodyPr>
            <a:lstStyle/>
            <a:p>
              <a:pPr defTabSz="742968"/>
              <a:r>
                <a:rPr lang="en-US" sz="975" dirty="0">
                  <a:solidFill>
                    <a:srgbClr val="00B050"/>
                  </a:solidFill>
                </a:rPr>
                <a:t>contain</a:t>
              </a:r>
              <a:endParaRPr lang="en-US" dirty="0">
                <a:solidFill>
                  <a:srgbClr val="00B050"/>
                </a:solidFill>
                <a:ea typeface="ＭＳ Ｐゴシック" charset="0"/>
              </a:endParaRPr>
            </a:p>
          </p:txBody>
        </p:sp>
        <p:cxnSp>
          <p:nvCxnSpPr>
            <p:cNvPr id="69" name="Straight Arrow Connector 68"/>
            <p:cNvCxnSpPr>
              <a:stCxn id="35" idx="6"/>
              <a:endCxn id="82" idx="2"/>
            </p:cNvCxnSpPr>
            <p:nvPr/>
          </p:nvCxnSpPr>
          <p:spPr>
            <a:xfrm flipV="1">
              <a:off x="2133600" y="1603674"/>
              <a:ext cx="311149" cy="1443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087355" y="1658491"/>
              <a:ext cx="785422" cy="218547"/>
            </a:xfrm>
            <a:prstGeom prst="rect">
              <a:avLst/>
            </a:prstGeom>
            <a:noFill/>
          </p:spPr>
          <p:txBody>
            <a:bodyPr wrap="square" rtlCol="0">
              <a:spAutoFit/>
            </a:bodyPr>
            <a:lstStyle/>
            <a:p>
              <a:pPr defTabSz="742968"/>
              <a:r>
                <a:rPr lang="en-US" sz="975" dirty="0">
                  <a:solidFill>
                    <a:srgbClr val="00B050"/>
                  </a:solidFill>
                </a:rPr>
                <a:t>contain</a:t>
              </a:r>
              <a:endParaRPr lang="en-US" dirty="0">
                <a:solidFill>
                  <a:srgbClr val="00B050"/>
                </a:solidFill>
                <a:ea typeface="ＭＳ Ｐゴシック" charset="0"/>
              </a:endParaRPr>
            </a:p>
          </p:txBody>
        </p:sp>
        <p:cxnSp>
          <p:nvCxnSpPr>
            <p:cNvPr id="71" name="Straight Arrow Connector 70"/>
            <p:cNvCxnSpPr>
              <a:endCxn id="80" idx="0"/>
            </p:cNvCxnSpPr>
            <p:nvPr/>
          </p:nvCxnSpPr>
          <p:spPr>
            <a:xfrm>
              <a:off x="3071318" y="1675847"/>
              <a:ext cx="489235" cy="2467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80" idx="3"/>
            </p:cNvCxnSpPr>
            <p:nvPr/>
          </p:nvCxnSpPr>
          <p:spPr>
            <a:xfrm flipV="1">
              <a:off x="2872777" y="2250459"/>
              <a:ext cx="405244" cy="11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2923224" y="2255157"/>
              <a:ext cx="785422" cy="218547"/>
            </a:xfrm>
            <a:prstGeom prst="rect">
              <a:avLst/>
            </a:prstGeom>
            <a:noFill/>
          </p:spPr>
          <p:txBody>
            <a:bodyPr wrap="square" rtlCol="0">
              <a:spAutoFit/>
            </a:bodyPr>
            <a:lstStyle/>
            <a:p>
              <a:pPr defTabSz="742968"/>
              <a:r>
                <a:rPr lang="en-US" sz="975" dirty="0">
                  <a:solidFill>
                    <a:srgbClr val="00B050"/>
                  </a:solidFill>
                </a:rPr>
                <a:t>name</a:t>
              </a:r>
              <a:endParaRPr lang="en-US" dirty="0">
                <a:solidFill>
                  <a:srgbClr val="00B050"/>
                </a:solidFill>
                <a:ea typeface="ＭＳ Ｐゴシック" charset="0"/>
              </a:endParaRPr>
            </a:p>
          </p:txBody>
        </p:sp>
        <p:sp>
          <p:nvSpPr>
            <p:cNvPr id="74" name="TextBox 73"/>
            <p:cNvSpPr txBox="1"/>
            <p:nvPr/>
          </p:nvSpPr>
          <p:spPr>
            <a:xfrm>
              <a:off x="3184438" y="1560608"/>
              <a:ext cx="785422" cy="218547"/>
            </a:xfrm>
            <a:prstGeom prst="rect">
              <a:avLst/>
            </a:prstGeom>
            <a:noFill/>
          </p:spPr>
          <p:txBody>
            <a:bodyPr wrap="square" rtlCol="0">
              <a:spAutoFit/>
            </a:bodyPr>
            <a:lstStyle/>
            <a:p>
              <a:pPr defTabSz="742968"/>
              <a:r>
                <a:rPr lang="en-US" sz="975" dirty="0">
                  <a:solidFill>
                    <a:srgbClr val="00B050"/>
                  </a:solidFill>
                </a:rPr>
                <a:t>name</a:t>
              </a:r>
              <a:endParaRPr lang="en-US" dirty="0">
                <a:solidFill>
                  <a:srgbClr val="00B050"/>
                </a:solidFill>
                <a:ea typeface="ＭＳ Ｐゴシック" charset="0"/>
              </a:endParaRPr>
            </a:p>
          </p:txBody>
        </p:sp>
        <p:grpSp>
          <p:nvGrpSpPr>
            <p:cNvPr id="75" name="Group 74"/>
            <p:cNvGrpSpPr/>
            <p:nvPr/>
          </p:nvGrpSpPr>
          <p:grpSpPr>
            <a:xfrm>
              <a:off x="5313739" y="1445437"/>
              <a:ext cx="891344" cy="374050"/>
              <a:chOff x="1604480" y="2350072"/>
              <a:chExt cx="679896" cy="206407"/>
            </a:xfrm>
          </p:grpSpPr>
          <p:sp>
            <p:nvSpPr>
              <p:cNvPr id="78" name="Oval 77"/>
              <p:cNvSpPr/>
              <p:nvPr/>
            </p:nvSpPr>
            <p:spPr>
              <a:xfrm>
                <a:off x="1604480" y="2350072"/>
                <a:ext cx="679896" cy="206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8"/>
                <a:endParaRPr lang="en-US" sz="731" dirty="0">
                  <a:solidFill>
                    <a:srgbClr val="000000"/>
                  </a:solidFill>
                </a:endParaRPr>
              </a:p>
            </p:txBody>
          </p:sp>
          <p:sp>
            <p:nvSpPr>
              <p:cNvPr id="79" name="TextBox 78"/>
              <p:cNvSpPr txBox="1"/>
              <p:nvPr/>
            </p:nvSpPr>
            <p:spPr>
              <a:xfrm>
                <a:off x="1625840" y="2371758"/>
                <a:ext cx="541562" cy="120598"/>
              </a:xfrm>
              <a:prstGeom prst="rect">
                <a:avLst/>
              </a:prstGeom>
              <a:noFill/>
            </p:spPr>
            <p:txBody>
              <a:bodyPr wrap="none" rtlCol="0">
                <a:spAutoFit/>
              </a:bodyPr>
              <a:lstStyle/>
              <a:p>
                <a:pPr defTabSz="742968"/>
                <a:r>
                  <a:rPr lang="en-US" sz="975" dirty="0" err="1">
                    <a:solidFill>
                      <a:srgbClr val="000000"/>
                    </a:solidFill>
                  </a:rPr>
                  <a:t>KB:Human</a:t>
                </a:r>
                <a:endParaRPr lang="en-US" sz="975" dirty="0">
                  <a:solidFill>
                    <a:srgbClr val="000000"/>
                  </a:solidFill>
                </a:endParaRPr>
              </a:p>
            </p:txBody>
          </p:sp>
        </p:grpSp>
        <p:cxnSp>
          <p:nvCxnSpPr>
            <p:cNvPr id="76" name="Straight Arrow Connector 75"/>
            <p:cNvCxnSpPr>
              <a:stCxn id="80" idx="7"/>
              <a:endCxn id="78" idx="2"/>
            </p:cNvCxnSpPr>
            <p:nvPr/>
          </p:nvCxnSpPr>
          <p:spPr>
            <a:xfrm flipV="1">
              <a:off x="3843085" y="1632480"/>
              <a:ext cx="1470644" cy="346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054177" y="1505980"/>
              <a:ext cx="730584" cy="353838"/>
            </a:xfrm>
            <a:prstGeom prst="rect">
              <a:avLst/>
            </a:prstGeom>
            <a:solidFill>
              <a:schemeClr val="bg1"/>
            </a:solidFill>
          </p:spPr>
          <p:txBody>
            <a:bodyPr wrap="square" rtlCol="0">
              <a:spAutoFit/>
            </a:bodyPr>
            <a:lstStyle/>
            <a:p>
              <a:pPr defTabSz="742968"/>
              <a:r>
                <a:rPr lang="en-US" sz="975" dirty="0">
                  <a:solidFill>
                    <a:srgbClr val="00B050"/>
                  </a:solidFill>
                </a:rPr>
                <a:t>same-</a:t>
              </a:r>
            </a:p>
            <a:p>
              <a:pPr defTabSz="742968"/>
              <a:r>
                <a:rPr lang="en-US" sz="975" dirty="0">
                  <a:solidFill>
                    <a:srgbClr val="00B050"/>
                  </a:solidFill>
                </a:rPr>
                <a:t>concept</a:t>
              </a:r>
            </a:p>
          </p:txBody>
        </p:sp>
      </p:grpSp>
      <p:pic>
        <p:nvPicPr>
          <p:cNvPr id="10242"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974558" y="935470"/>
            <a:ext cx="8002326" cy="5301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446732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descr="C:\Users\Tommy\Desktop\coco_images\coco_images\3448247527_ebe330e7a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5712" y="-27384"/>
            <a:ext cx="11361712" cy="70565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rgbClr val="969696">
              <a:alpha val="50196"/>
            </a:srgbClr>
          </a:solidFill>
        </p:spPr>
        <p:txBody>
          <a:bodyPr/>
          <a:lstStyle/>
          <a:p>
            <a:r>
              <a:rPr lang="en-AU" dirty="0" smtClean="0">
                <a:solidFill>
                  <a:schemeClr val="bg1"/>
                </a:solidFill>
              </a:rPr>
              <a:t>Traversing the Knowledge Base</a:t>
            </a:r>
            <a:endParaRPr lang="en-AU" dirty="0">
              <a:solidFill>
                <a:schemeClr val="bg1"/>
              </a:solidFill>
            </a:endParaRPr>
          </a:p>
        </p:txBody>
      </p:sp>
      <p:sp>
        <p:nvSpPr>
          <p:cNvPr id="3" name="Content Placeholder 2"/>
          <p:cNvSpPr>
            <a:spLocks noGrp="1"/>
          </p:cNvSpPr>
          <p:nvPr>
            <p:ph idx="1"/>
          </p:nvPr>
        </p:nvSpPr>
        <p:spPr/>
        <p:txBody>
          <a:bodyPr/>
          <a:lstStyle/>
          <a:p>
            <a:endParaRPr lang="en-AU" dirty="0"/>
          </a:p>
        </p:txBody>
      </p:sp>
      <p:sp>
        <p:nvSpPr>
          <p:cNvPr id="12" name="TextBox 11"/>
          <p:cNvSpPr txBox="1"/>
          <p:nvPr/>
        </p:nvSpPr>
        <p:spPr>
          <a:xfrm>
            <a:off x="488505" y="5311116"/>
            <a:ext cx="8928992" cy="1077218"/>
          </a:xfrm>
          <a:prstGeom prst="rect">
            <a:avLst/>
          </a:prstGeom>
          <a:solidFill>
            <a:srgbClr val="969696">
              <a:alpha val="50196"/>
            </a:srgbClr>
          </a:solidFill>
        </p:spPr>
        <p:txBody>
          <a:bodyPr wrap="square" rtlCol="0">
            <a:spAutoFit/>
          </a:bodyPr>
          <a:lstStyle/>
          <a:p>
            <a:pPr defTabSz="742968"/>
            <a:r>
              <a:rPr lang="en-GB" sz="3200" b="1" dirty="0">
                <a:solidFill>
                  <a:schemeClr val="bg1"/>
                </a:solidFill>
                <a:ea typeface="ＭＳ Ｐゴシック" charset="0"/>
              </a:rPr>
              <a:t>Q</a:t>
            </a:r>
            <a:r>
              <a:rPr lang="en-GB" sz="3200" dirty="0">
                <a:solidFill>
                  <a:schemeClr val="bg1"/>
                </a:solidFill>
                <a:ea typeface="ＭＳ Ｐゴシック" charset="0"/>
              </a:rPr>
              <a:t>: List close relatives of the animal.  </a:t>
            </a:r>
          </a:p>
          <a:p>
            <a:pPr defTabSz="742968"/>
            <a:r>
              <a:rPr lang="en-GB" sz="3200" b="1" dirty="0">
                <a:solidFill>
                  <a:schemeClr val="bg1"/>
                </a:solidFill>
                <a:ea typeface="ＭＳ Ｐゴシック" charset="0"/>
              </a:rPr>
              <a:t>A</a:t>
            </a:r>
            <a:r>
              <a:rPr lang="en-GB" sz="3200" dirty="0">
                <a:solidFill>
                  <a:schemeClr val="bg1"/>
                </a:solidFill>
                <a:ea typeface="ＭＳ Ｐゴシック" charset="0"/>
              </a:rPr>
              <a:t>: Donkey, horse, mule, asinus, </a:t>
            </a:r>
            <a:r>
              <a:rPr lang="en-GB" sz="3200" dirty="0" err="1">
                <a:solidFill>
                  <a:schemeClr val="bg1"/>
                </a:solidFill>
                <a:ea typeface="ＭＳ Ｐゴシック" charset="0"/>
              </a:rPr>
              <a:t>hinny</a:t>
            </a:r>
            <a:endParaRPr lang="en-GB" sz="3200" dirty="0">
              <a:solidFill>
                <a:schemeClr val="bg1"/>
              </a:solidFill>
              <a:ea typeface="ＭＳ Ｐゴシック" charset="0"/>
            </a:endParaRPr>
          </a:p>
        </p:txBody>
      </p:sp>
    </p:spTree>
    <p:extLst>
      <p:ext uri="{BB962C8B-B14F-4D97-AF65-F5344CB8AC3E}">
        <p14:creationId xmlns:p14="http://schemas.microsoft.com/office/powerpoint/2010/main" val="236693381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We’re good </a:t>
            </a:r>
            <a:r>
              <a:rPr lang="en-AU" dirty="0" smtClean="0"/>
              <a:t>at </a:t>
            </a:r>
            <a:r>
              <a:rPr lang="en-AU" dirty="0" smtClean="0"/>
              <a:t>Vision already</a:t>
            </a:r>
            <a:endParaRPr lang="en-AU" dirty="0"/>
          </a:p>
        </p:txBody>
      </p:sp>
      <p:sp>
        <p:nvSpPr>
          <p:cNvPr id="3" name="Content Placeholder 2"/>
          <p:cNvSpPr>
            <a:spLocks noGrp="1"/>
          </p:cNvSpPr>
          <p:nvPr>
            <p:ph idx="1"/>
          </p:nvPr>
        </p:nvSpPr>
        <p:spPr/>
        <p:txBody>
          <a:bodyPr/>
          <a:lstStyle/>
          <a:p>
            <a:r>
              <a:rPr lang="en-AU" dirty="0" smtClean="0"/>
              <a:t>You can’t train an RNN to do all of Vision from QA examples</a:t>
            </a:r>
          </a:p>
          <a:p>
            <a:r>
              <a:rPr lang="en-AU" dirty="0" smtClean="0"/>
              <a:t>And we’ve already solved a lot of Vision problems</a:t>
            </a:r>
          </a:p>
          <a:p>
            <a:endParaRPr lang="en-AU" dirty="0"/>
          </a:p>
          <a:p>
            <a:r>
              <a:rPr lang="en-AU" dirty="0" smtClean="0"/>
              <a:t>So learn to use existing algorithms</a:t>
            </a:r>
          </a:p>
          <a:p>
            <a:pPr lvl="1"/>
            <a:r>
              <a:rPr lang="en-AU" dirty="0" smtClean="0"/>
              <a:t>C.f. the Neural Turing Machine</a:t>
            </a:r>
            <a:endParaRPr lang="en-AU" dirty="0"/>
          </a:p>
        </p:txBody>
      </p:sp>
    </p:spTree>
    <p:extLst>
      <p:ext uri="{BB962C8B-B14F-4D97-AF65-F5344CB8AC3E}">
        <p14:creationId xmlns:p14="http://schemas.microsoft.com/office/powerpoint/2010/main" val="309838194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560" y="0"/>
            <a:ext cx="10081120" cy="6885384"/>
          </a:xfrm>
          <a:prstGeom prst="rect">
            <a:avLst/>
          </a:prstGeom>
          <a:solidFill>
            <a:srgbClr val="FFFFFF"/>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cs typeface="Arial" charset="0"/>
            </a:endParaRPr>
          </a:p>
        </p:txBody>
      </p:sp>
      <p:sp>
        <p:nvSpPr>
          <p:cNvPr id="2" name="Title 1"/>
          <p:cNvSpPr>
            <a:spLocks noGrp="1"/>
          </p:cNvSpPr>
          <p:nvPr>
            <p:ph type="title"/>
          </p:nvPr>
        </p:nvSpPr>
        <p:spPr/>
        <p:txBody>
          <a:bodyPr/>
          <a:lstStyle/>
          <a:p>
            <a:r>
              <a:rPr lang="en-AU" dirty="0" smtClean="0"/>
              <a:t>The VQA-Machine</a:t>
            </a:r>
            <a:endParaRPr lang="en-AU" dirty="0"/>
          </a:p>
        </p:txBody>
      </p:sp>
      <p:pic>
        <p:nvPicPr>
          <p:cNvPr id="6" name="Content Placeholder 5"/>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29056" t="16419" r="19121" b="5150"/>
          <a:stretch/>
        </p:blipFill>
        <p:spPr>
          <a:xfrm>
            <a:off x="2072680" y="1340768"/>
            <a:ext cx="5400600" cy="5449037"/>
          </a:xfrm>
        </p:spPr>
      </p:pic>
    </p:spTree>
    <p:extLst>
      <p:ext uri="{BB962C8B-B14F-4D97-AF65-F5344CB8AC3E}">
        <p14:creationId xmlns:p14="http://schemas.microsoft.com/office/powerpoint/2010/main" val="39286555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560" y="0"/>
            <a:ext cx="10081120" cy="6885384"/>
          </a:xfrm>
          <a:prstGeom prst="rect">
            <a:avLst/>
          </a:prstGeom>
          <a:solidFill>
            <a:srgbClr val="FFFFFF"/>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cs typeface="Arial" charset="0"/>
            </a:endParaRPr>
          </a:p>
        </p:txBody>
      </p:sp>
      <p:sp>
        <p:nvSpPr>
          <p:cNvPr id="2" name="Title 1"/>
          <p:cNvSpPr>
            <a:spLocks noGrp="1"/>
          </p:cNvSpPr>
          <p:nvPr>
            <p:ph type="title"/>
          </p:nvPr>
        </p:nvSpPr>
        <p:spPr/>
        <p:txBody>
          <a:bodyPr/>
          <a:lstStyle/>
          <a:p>
            <a:r>
              <a:rPr lang="en-AU" dirty="0" smtClean="0"/>
              <a:t>The VQA-Machine</a:t>
            </a:r>
            <a:endParaRPr lang="en-AU" dirty="0"/>
          </a:p>
        </p:txBody>
      </p:sp>
      <p:pic>
        <p:nvPicPr>
          <p:cNvPr id="6" name="Content Placeholder 5"/>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29056" t="44534" r="47743" b="5150"/>
          <a:stretch/>
        </p:blipFill>
        <p:spPr>
          <a:xfrm>
            <a:off x="2432720" y="126748"/>
            <a:ext cx="4608512" cy="6663057"/>
          </a:xfrm>
        </p:spPr>
      </p:pic>
    </p:spTree>
    <p:extLst>
      <p:ext uri="{BB962C8B-B14F-4D97-AF65-F5344CB8AC3E}">
        <p14:creationId xmlns:p14="http://schemas.microsoft.com/office/powerpoint/2010/main" val="11237787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560" y="0"/>
            <a:ext cx="10081120" cy="6885384"/>
          </a:xfrm>
          <a:prstGeom prst="rect">
            <a:avLst/>
          </a:prstGeom>
          <a:solidFill>
            <a:srgbClr val="FFFFFF"/>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cs typeface="Arial" charset="0"/>
            </a:endParaRPr>
          </a:p>
        </p:txBody>
      </p:sp>
      <p:sp>
        <p:nvSpPr>
          <p:cNvPr id="2" name="Title 1"/>
          <p:cNvSpPr>
            <a:spLocks noGrp="1"/>
          </p:cNvSpPr>
          <p:nvPr>
            <p:ph type="title"/>
          </p:nvPr>
        </p:nvSpPr>
        <p:spPr/>
        <p:txBody>
          <a:bodyPr/>
          <a:lstStyle/>
          <a:p>
            <a:r>
              <a:rPr lang="en-AU" smtClean="0"/>
              <a:t>The VQA-Machine</a:t>
            </a:r>
            <a:endParaRPr lang="en-AU"/>
          </a:p>
        </p:txBody>
      </p:sp>
      <p:pic>
        <p:nvPicPr>
          <p:cNvPr id="4" name="Content Placeholder 3"/>
          <p:cNvPicPr>
            <a:picLocks noGrp="1" noChangeAspect="1"/>
          </p:cNvPicPr>
          <p:nvPr>
            <p:ph idx="1"/>
          </p:nvPr>
        </p:nvPicPr>
        <p:blipFill>
          <a:blip r:embed="rId2"/>
          <a:stretch>
            <a:fillRect/>
          </a:stretch>
        </p:blipFill>
        <p:spPr>
          <a:xfrm>
            <a:off x="560512" y="2044601"/>
            <a:ext cx="8789303" cy="3400623"/>
          </a:xfrm>
          <a:prstGeom prst="rect">
            <a:avLst/>
          </a:prstGeom>
        </p:spPr>
      </p:pic>
    </p:spTree>
    <p:extLst>
      <p:ext uri="{BB962C8B-B14F-4D97-AF65-F5344CB8AC3E}">
        <p14:creationId xmlns:p14="http://schemas.microsoft.com/office/powerpoint/2010/main" val="12409993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VQA has been great</a:t>
            </a:r>
            <a:endParaRPr lang="en-AU" dirty="0"/>
          </a:p>
        </p:txBody>
      </p:sp>
      <p:sp>
        <p:nvSpPr>
          <p:cNvPr id="3" name="Content Placeholder 2"/>
          <p:cNvSpPr>
            <a:spLocks noGrp="1"/>
          </p:cNvSpPr>
          <p:nvPr>
            <p:ph idx="1"/>
          </p:nvPr>
        </p:nvSpPr>
        <p:spPr>
          <a:xfrm>
            <a:off x="495300" y="1600203"/>
            <a:ext cx="9210228" cy="4525963"/>
          </a:xfrm>
        </p:spPr>
        <p:txBody>
          <a:bodyPr/>
          <a:lstStyle/>
          <a:p>
            <a:r>
              <a:rPr lang="en-AU" dirty="0" smtClean="0"/>
              <a:t>It’s a great excuse to take real steps towards hard AI</a:t>
            </a:r>
          </a:p>
          <a:p>
            <a:pPr lvl="1"/>
            <a:r>
              <a:rPr lang="en-AU" dirty="0" smtClean="0"/>
              <a:t>VQA2.0 is an important step</a:t>
            </a:r>
          </a:p>
          <a:p>
            <a:pPr lvl="2"/>
            <a:r>
              <a:rPr lang="en-AU" dirty="0" smtClean="0"/>
              <a:t>Helps isolate the language prior</a:t>
            </a:r>
          </a:p>
          <a:p>
            <a:r>
              <a:rPr lang="en-AU" dirty="0" smtClean="0"/>
              <a:t>But </a:t>
            </a:r>
            <a:r>
              <a:rPr lang="en-AU" dirty="0" smtClean="0"/>
              <a:t>we need to move on to harder </a:t>
            </a:r>
            <a:r>
              <a:rPr lang="en-AU" dirty="0" smtClean="0"/>
              <a:t>questions</a:t>
            </a:r>
          </a:p>
          <a:p>
            <a:pPr lvl="1"/>
            <a:r>
              <a:rPr lang="en-AU" dirty="0" smtClean="0"/>
              <a:t>Part of the problem is that the current questions have no purpose</a:t>
            </a:r>
          </a:p>
          <a:p>
            <a:pPr lvl="2"/>
            <a:r>
              <a:rPr lang="en-AU" dirty="0" smtClean="0"/>
              <a:t>The </a:t>
            </a:r>
            <a:r>
              <a:rPr lang="en-AU" dirty="0" err="1" smtClean="0"/>
              <a:t>Turker</a:t>
            </a:r>
            <a:r>
              <a:rPr lang="en-AU" dirty="0" smtClean="0"/>
              <a:t> doesn’t care about the answer</a:t>
            </a:r>
          </a:p>
          <a:p>
            <a:pPr lvl="2"/>
            <a:r>
              <a:rPr lang="en-AU" dirty="0" smtClean="0"/>
              <a:t>This underlies the evaluation problem</a:t>
            </a:r>
            <a:endParaRPr lang="en-AU" dirty="0" smtClean="0"/>
          </a:p>
          <a:p>
            <a:r>
              <a:rPr lang="en-AU" dirty="0" smtClean="0"/>
              <a:t>The NLP community have some good ideas</a:t>
            </a:r>
            <a:endParaRPr lang="en-AU" dirty="0" smtClean="0"/>
          </a:p>
          <a:p>
            <a:pPr lvl="1"/>
            <a:endParaRPr lang="en-AU" dirty="0"/>
          </a:p>
        </p:txBody>
      </p:sp>
    </p:spTree>
    <p:extLst>
      <p:ext uri="{BB962C8B-B14F-4D97-AF65-F5344CB8AC3E}">
        <p14:creationId xmlns:p14="http://schemas.microsoft.com/office/powerpoint/2010/main" val="1107812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4075"/>
          <a:stretch/>
        </p:blipFill>
        <p:spPr>
          <a:xfrm rot="5400000">
            <a:off x="2069135" y="988511"/>
            <a:ext cx="5778703" cy="4525963"/>
          </a:xfrm>
        </p:spPr>
      </p:pic>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036" t="46436" r="2362" b="28564"/>
          <a:stretch/>
        </p:blipFill>
        <p:spPr bwMode="auto">
          <a:xfrm>
            <a:off x="128464" y="5111490"/>
            <a:ext cx="9660048" cy="1701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75850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7560" y="0"/>
            <a:ext cx="10081120" cy="6885384"/>
          </a:xfrm>
          <a:prstGeom prst="rect">
            <a:avLst/>
          </a:prstGeom>
          <a:solidFill>
            <a:srgbClr val="FFFFFF"/>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cs typeface="Arial" charset="0"/>
            </a:endParaRPr>
          </a:p>
        </p:txBody>
      </p:sp>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endParaRPr lang="en-AU"/>
          </a:p>
        </p:txBody>
      </p:sp>
      <p:pic>
        <p:nvPicPr>
          <p:cNvPr id="2050"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5602" t="2422" r="25086" b="33628"/>
          <a:stretch/>
        </p:blipFill>
        <p:spPr bwMode="auto">
          <a:xfrm>
            <a:off x="-87560" y="-49826"/>
            <a:ext cx="10402818" cy="6935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352600" y="5301208"/>
            <a:ext cx="7344816" cy="1323439"/>
          </a:xfrm>
          <a:prstGeom prst="rect">
            <a:avLst/>
          </a:prstGeom>
          <a:noFill/>
        </p:spPr>
        <p:txBody>
          <a:bodyPr wrap="square" rtlCol="0">
            <a:spAutoFit/>
          </a:bodyPr>
          <a:lstStyle/>
          <a:p>
            <a:r>
              <a:rPr lang="en-AU" sz="4000" dirty="0" smtClean="0">
                <a:solidFill>
                  <a:schemeClr val="bg1"/>
                </a:solidFill>
                <a:effectLst>
                  <a:outerShdw blurRad="50800" dist="38100" dir="2700000" algn="tl" rotWithShape="0">
                    <a:prstClr val="black">
                      <a:alpha val="40000"/>
                    </a:prstClr>
                  </a:outerShdw>
                </a:effectLst>
              </a:rPr>
              <a:t>Q: Is this a fish or a bicycle?</a:t>
            </a:r>
          </a:p>
          <a:p>
            <a:r>
              <a:rPr lang="en-AU" sz="4000" dirty="0" smtClean="0">
                <a:solidFill>
                  <a:schemeClr val="bg1"/>
                </a:solidFill>
                <a:effectLst>
                  <a:outerShdw blurRad="50800" dist="38100" dir="2700000" algn="tl" rotWithShape="0">
                    <a:prstClr val="black">
                      <a:alpha val="40000"/>
                    </a:prstClr>
                  </a:outerShdw>
                </a:effectLst>
              </a:rPr>
              <a:t>A: No</a:t>
            </a:r>
            <a:endParaRPr lang="en-AU" sz="40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22731954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560" y="0"/>
            <a:ext cx="10081120" cy="6885384"/>
          </a:xfrm>
          <a:prstGeom prst="rect">
            <a:avLst/>
          </a:prstGeom>
          <a:solidFill>
            <a:srgbClr val="FFFFFF"/>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cs typeface="Arial" charset="0"/>
            </a:endParaRPr>
          </a:p>
        </p:txBody>
      </p:sp>
      <p:sp>
        <p:nvSpPr>
          <p:cNvPr id="2" name="Title 1"/>
          <p:cNvSpPr>
            <a:spLocks noGrp="1"/>
          </p:cNvSpPr>
          <p:nvPr>
            <p:ph type="title"/>
          </p:nvPr>
        </p:nvSpPr>
        <p:spPr/>
        <p:txBody>
          <a:bodyPr/>
          <a:lstStyle/>
          <a:p>
            <a:endParaRPr lang="en-AU"/>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60" y="-2187624"/>
            <a:ext cx="10081120" cy="9156029"/>
          </a:xfrm>
        </p:spPr>
      </p:pic>
      <p:sp>
        <p:nvSpPr>
          <p:cNvPr id="7" name="TextBox 6"/>
          <p:cNvSpPr txBox="1"/>
          <p:nvPr/>
        </p:nvSpPr>
        <p:spPr>
          <a:xfrm>
            <a:off x="1496616" y="5301208"/>
            <a:ext cx="7344816" cy="1323439"/>
          </a:xfrm>
          <a:prstGeom prst="rect">
            <a:avLst/>
          </a:prstGeom>
          <a:solidFill>
            <a:srgbClr val="969696">
              <a:alpha val="50196"/>
            </a:srgbClr>
          </a:solidFill>
        </p:spPr>
        <p:txBody>
          <a:bodyPr wrap="square" rtlCol="0">
            <a:spAutoFit/>
          </a:bodyPr>
          <a:lstStyle/>
          <a:p>
            <a:r>
              <a:rPr lang="en-AU" sz="4000" dirty="0" smtClean="0">
                <a:solidFill>
                  <a:schemeClr val="bg1"/>
                </a:solidFill>
                <a:effectLst>
                  <a:outerShdw blurRad="50800" dist="38100" dir="2700000" algn="tl" rotWithShape="0">
                    <a:prstClr val="black">
                      <a:alpha val="40000"/>
                    </a:prstClr>
                  </a:outerShdw>
                </a:effectLst>
              </a:rPr>
              <a:t>Q: What game are they playing</a:t>
            </a:r>
          </a:p>
          <a:p>
            <a:r>
              <a:rPr lang="en-AU" sz="4000" dirty="0" smtClean="0">
                <a:solidFill>
                  <a:schemeClr val="bg1"/>
                </a:solidFill>
                <a:effectLst>
                  <a:outerShdw blurRad="50800" dist="38100" dir="2700000" algn="tl" rotWithShape="0">
                    <a:prstClr val="black">
                      <a:alpha val="40000"/>
                    </a:prstClr>
                  </a:outerShdw>
                </a:effectLst>
              </a:rPr>
              <a:t>A: Soccer</a:t>
            </a:r>
            <a:endParaRPr lang="en-AU" sz="40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43910702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61" y="-22947"/>
            <a:ext cx="10470509" cy="6980339"/>
          </a:xfrm>
        </p:spPr>
      </p:pic>
      <p:sp>
        <p:nvSpPr>
          <p:cNvPr id="2" name="Title 1"/>
          <p:cNvSpPr>
            <a:spLocks noGrp="1"/>
          </p:cNvSpPr>
          <p:nvPr>
            <p:ph type="title"/>
          </p:nvPr>
        </p:nvSpPr>
        <p:spPr>
          <a:solidFill>
            <a:srgbClr val="969696">
              <a:alpha val="50196"/>
            </a:srgbClr>
          </a:solidFill>
        </p:spPr>
        <p:txBody>
          <a:bodyPr>
            <a:normAutofit/>
          </a:bodyPr>
          <a:lstStyle/>
          <a:p>
            <a:r>
              <a:rPr lang="en-AU" sz="4000" dirty="0">
                <a:solidFill>
                  <a:schemeClr val="bg1"/>
                </a:solidFill>
                <a:effectLst>
                  <a:outerShdw blurRad="50800" dist="38100" dir="2700000" algn="tl" rotWithShape="0">
                    <a:prstClr val="black">
                      <a:alpha val="40000"/>
                    </a:prstClr>
                  </a:outerShdw>
                </a:effectLst>
                <a:latin typeface="Arial" charset="0"/>
                <a:ea typeface="ＭＳ Ｐゴシック" charset="0"/>
                <a:cs typeface="ＭＳ Ｐゴシック" charset="0"/>
              </a:rPr>
              <a:t>Counting is a complicated idea</a:t>
            </a:r>
            <a:endParaRPr lang="en-AU" sz="4000" dirty="0">
              <a:solidFill>
                <a:schemeClr val="bg1"/>
              </a:solidFill>
              <a:effectLst>
                <a:outerShdw blurRad="50800" dist="38100" dir="2700000" algn="tl" rotWithShape="0">
                  <a:prstClr val="black">
                    <a:alpha val="40000"/>
                  </a:prstClr>
                </a:outerShdw>
              </a:effectLst>
              <a:latin typeface="Arial" charset="0"/>
              <a:ea typeface="ＭＳ Ｐゴシック" charset="0"/>
              <a:cs typeface="ＭＳ Ｐゴシック" charset="0"/>
            </a:endParaRPr>
          </a:p>
        </p:txBody>
      </p:sp>
      <p:sp>
        <p:nvSpPr>
          <p:cNvPr id="7" name="TextBox 6"/>
          <p:cNvSpPr txBox="1"/>
          <p:nvPr/>
        </p:nvSpPr>
        <p:spPr>
          <a:xfrm>
            <a:off x="776536" y="5301208"/>
            <a:ext cx="9289032" cy="1323439"/>
          </a:xfrm>
          <a:prstGeom prst="rect">
            <a:avLst/>
          </a:prstGeom>
          <a:solidFill>
            <a:srgbClr val="969696">
              <a:alpha val="50196"/>
            </a:srgbClr>
          </a:solidFill>
        </p:spPr>
        <p:txBody>
          <a:bodyPr wrap="square" rtlCol="0">
            <a:spAutoFit/>
          </a:bodyPr>
          <a:lstStyle/>
          <a:p>
            <a:r>
              <a:rPr lang="en-AU" sz="4000" dirty="0" smtClean="0">
                <a:solidFill>
                  <a:schemeClr val="bg1"/>
                </a:solidFill>
                <a:effectLst>
                  <a:outerShdw blurRad="50800" dist="38100" dir="2700000" algn="tl" rotWithShape="0">
                    <a:prstClr val="black">
                      <a:alpha val="40000"/>
                    </a:prstClr>
                  </a:outerShdw>
                </a:effectLst>
              </a:rPr>
              <a:t>Q: How many horses are in the image?</a:t>
            </a:r>
          </a:p>
          <a:p>
            <a:r>
              <a:rPr lang="en-AU" sz="4000" dirty="0" smtClean="0">
                <a:solidFill>
                  <a:schemeClr val="bg1"/>
                </a:solidFill>
                <a:effectLst>
                  <a:outerShdw blurRad="50800" dist="38100" dir="2700000" algn="tl" rotWithShape="0">
                    <a:prstClr val="black">
                      <a:alpha val="40000"/>
                    </a:prstClr>
                  </a:outerShdw>
                </a:effectLst>
              </a:rPr>
              <a:t>A: 2</a:t>
            </a:r>
            <a:endParaRPr lang="en-AU" sz="40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63563645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7560" y="0"/>
            <a:ext cx="10081120" cy="6885384"/>
          </a:xfrm>
          <a:prstGeom prst="rect">
            <a:avLst/>
          </a:prstGeom>
          <a:solidFill>
            <a:srgbClr val="FFFFFF"/>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cs typeface="Arial" charset="0"/>
            </a:endParaRPr>
          </a:p>
        </p:txBody>
      </p:sp>
      <p:sp>
        <p:nvSpPr>
          <p:cNvPr id="2" name="Title 1"/>
          <p:cNvSpPr>
            <a:spLocks noGrp="1"/>
          </p:cNvSpPr>
          <p:nvPr>
            <p:ph type="title"/>
          </p:nvPr>
        </p:nvSpPr>
        <p:spPr/>
        <p:txBody>
          <a:bodyPr/>
          <a:lstStyle/>
          <a:p>
            <a:r>
              <a:rPr lang="en-AU" dirty="0" smtClean="0"/>
              <a:t>Counting is harder than it looks</a:t>
            </a:r>
            <a:endParaRPr lang="en-AU"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592" y="0"/>
            <a:ext cx="10593954" cy="7029400"/>
          </a:xfrm>
        </p:spPr>
      </p:pic>
      <p:sp>
        <p:nvSpPr>
          <p:cNvPr id="7" name="Title 1"/>
          <p:cNvSpPr txBox="1">
            <a:spLocks/>
          </p:cNvSpPr>
          <p:nvPr/>
        </p:nvSpPr>
        <p:spPr>
          <a:xfrm>
            <a:off x="495300" y="274638"/>
            <a:ext cx="8915400" cy="1143000"/>
          </a:xfrm>
          <a:prstGeom prst="rect">
            <a:avLst/>
          </a:prstGeom>
          <a:solidFill>
            <a:srgbClr val="969696">
              <a:alpha val="50196"/>
            </a:srgb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AU" sz="4000" dirty="0" smtClean="0">
                <a:solidFill>
                  <a:schemeClr val="bg1"/>
                </a:solidFill>
                <a:effectLst>
                  <a:outerShdw blurRad="50800" dist="38100" dir="2700000" algn="tl" rotWithShape="0">
                    <a:prstClr val="black">
                      <a:alpha val="40000"/>
                    </a:prstClr>
                  </a:outerShdw>
                </a:effectLst>
                <a:latin typeface="Arial" charset="0"/>
                <a:ea typeface="ＭＳ Ｐゴシック" charset="0"/>
                <a:cs typeface="ＭＳ Ｐゴシック" charset="0"/>
              </a:rPr>
              <a:t>Counting is harder than it looks</a:t>
            </a:r>
            <a:endParaRPr lang="en-AU" sz="4000" dirty="0">
              <a:solidFill>
                <a:schemeClr val="bg1"/>
              </a:solidFill>
              <a:effectLst>
                <a:outerShdw blurRad="50800" dist="38100" dir="2700000" algn="tl" rotWithShape="0">
                  <a:prstClr val="black">
                    <a:alpha val="40000"/>
                  </a:prstClr>
                </a:outerShdw>
              </a:effectLst>
              <a:latin typeface="Arial" charset="0"/>
              <a:ea typeface="ＭＳ Ｐゴシック" charset="0"/>
              <a:cs typeface="ＭＳ Ｐゴシック" charset="0"/>
            </a:endParaRPr>
          </a:p>
        </p:txBody>
      </p:sp>
      <p:sp>
        <p:nvSpPr>
          <p:cNvPr id="8" name="TextBox 7"/>
          <p:cNvSpPr txBox="1"/>
          <p:nvPr/>
        </p:nvSpPr>
        <p:spPr>
          <a:xfrm>
            <a:off x="416496" y="4941168"/>
            <a:ext cx="9289032" cy="1938992"/>
          </a:xfrm>
          <a:prstGeom prst="rect">
            <a:avLst/>
          </a:prstGeom>
          <a:solidFill>
            <a:srgbClr val="969696">
              <a:alpha val="50196"/>
            </a:srgbClr>
          </a:solidFill>
        </p:spPr>
        <p:txBody>
          <a:bodyPr wrap="square" rtlCol="0">
            <a:spAutoFit/>
          </a:bodyPr>
          <a:lstStyle/>
          <a:p>
            <a:r>
              <a:rPr lang="en-AU" sz="4000" dirty="0" smtClean="0">
                <a:solidFill>
                  <a:schemeClr val="bg1"/>
                </a:solidFill>
                <a:effectLst>
                  <a:outerShdw blurRad="50800" dist="38100" dir="2700000" algn="tl" rotWithShape="0">
                    <a:prstClr val="black">
                      <a:alpha val="40000"/>
                    </a:prstClr>
                  </a:outerShdw>
                </a:effectLst>
              </a:rPr>
              <a:t>Q: How many horses are in the image?</a:t>
            </a:r>
          </a:p>
          <a:p>
            <a:r>
              <a:rPr lang="en-AU" sz="4000" dirty="0" smtClean="0">
                <a:solidFill>
                  <a:schemeClr val="bg1"/>
                </a:solidFill>
                <a:effectLst>
                  <a:outerShdw blurRad="50800" dist="38100" dir="2700000" algn="tl" rotWithShape="0">
                    <a:prstClr val="black">
                      <a:alpha val="40000"/>
                    </a:prstClr>
                  </a:outerShdw>
                </a:effectLst>
              </a:rPr>
              <a:t>A1: 2</a:t>
            </a:r>
          </a:p>
          <a:p>
            <a:r>
              <a:rPr lang="en-AU" sz="4000" dirty="0" smtClean="0">
                <a:solidFill>
                  <a:schemeClr val="bg1"/>
                </a:solidFill>
                <a:effectLst>
                  <a:outerShdw blurRad="50800" dist="38100" dir="2700000" algn="tl" rotWithShape="0">
                    <a:prstClr val="black">
                      <a:alpha val="40000"/>
                    </a:prstClr>
                  </a:outerShdw>
                </a:effectLst>
              </a:rPr>
              <a:t>A2: 3</a:t>
            </a:r>
            <a:endParaRPr lang="en-AU" sz="40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405389599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61" y="-22947"/>
            <a:ext cx="10470509" cy="6980339"/>
          </a:xfrm>
        </p:spPr>
      </p:pic>
      <p:sp>
        <p:nvSpPr>
          <p:cNvPr id="2" name="Title 1"/>
          <p:cNvSpPr>
            <a:spLocks noGrp="1"/>
          </p:cNvSpPr>
          <p:nvPr>
            <p:ph type="title"/>
          </p:nvPr>
        </p:nvSpPr>
        <p:spPr>
          <a:solidFill>
            <a:srgbClr val="969696">
              <a:alpha val="50196"/>
            </a:srgbClr>
          </a:solidFill>
        </p:spPr>
        <p:txBody>
          <a:bodyPr>
            <a:normAutofit/>
          </a:bodyPr>
          <a:lstStyle/>
          <a:p>
            <a:r>
              <a:rPr lang="en-AU" sz="4000" dirty="0">
                <a:solidFill>
                  <a:schemeClr val="bg1"/>
                </a:solidFill>
                <a:effectLst>
                  <a:outerShdw blurRad="50800" dist="38100" dir="2700000" algn="tl" rotWithShape="0">
                    <a:prstClr val="black">
                      <a:alpha val="40000"/>
                    </a:prstClr>
                  </a:outerShdw>
                </a:effectLst>
                <a:latin typeface="Arial" charset="0"/>
                <a:ea typeface="ＭＳ Ｐゴシック" charset="0"/>
                <a:cs typeface="ＭＳ Ｐゴシック" charset="0"/>
              </a:rPr>
              <a:t>Counting is a complicated idea</a:t>
            </a:r>
            <a:endParaRPr lang="en-AU" sz="4000" dirty="0">
              <a:solidFill>
                <a:schemeClr val="bg1"/>
              </a:solidFill>
              <a:effectLst>
                <a:outerShdw blurRad="50800" dist="38100" dir="2700000" algn="tl" rotWithShape="0">
                  <a:prstClr val="black">
                    <a:alpha val="40000"/>
                  </a:prstClr>
                </a:outerShdw>
              </a:effectLst>
              <a:latin typeface="Arial" charset="0"/>
              <a:ea typeface="ＭＳ Ｐゴシック" charset="0"/>
              <a:cs typeface="ＭＳ Ｐゴシック" charset="0"/>
            </a:endParaRPr>
          </a:p>
        </p:txBody>
      </p:sp>
      <p:sp>
        <p:nvSpPr>
          <p:cNvPr id="7" name="TextBox 6"/>
          <p:cNvSpPr txBox="1"/>
          <p:nvPr/>
        </p:nvSpPr>
        <p:spPr>
          <a:xfrm>
            <a:off x="128464" y="5345921"/>
            <a:ext cx="9577064" cy="1323439"/>
          </a:xfrm>
          <a:prstGeom prst="rect">
            <a:avLst/>
          </a:prstGeom>
          <a:solidFill>
            <a:srgbClr val="969696">
              <a:alpha val="50196"/>
            </a:srgbClr>
          </a:solidFill>
        </p:spPr>
        <p:txBody>
          <a:bodyPr wrap="square" rtlCol="0">
            <a:spAutoFit/>
          </a:bodyPr>
          <a:lstStyle/>
          <a:p>
            <a:r>
              <a:rPr lang="en-AU" sz="4000" dirty="0">
                <a:solidFill>
                  <a:schemeClr val="bg1"/>
                </a:solidFill>
                <a:effectLst>
                  <a:outerShdw blurRad="50800" dist="38100" dir="2700000" algn="tl" rotWithShape="0">
                    <a:prstClr val="black">
                      <a:alpha val="40000"/>
                    </a:prstClr>
                  </a:outerShdw>
                </a:effectLst>
              </a:rPr>
              <a:t>Q: How many unicorns are in the image?</a:t>
            </a:r>
          </a:p>
          <a:p>
            <a:r>
              <a:rPr lang="en-AU" sz="4000" dirty="0">
                <a:solidFill>
                  <a:schemeClr val="bg1"/>
                </a:solidFill>
                <a:effectLst>
                  <a:outerShdw blurRad="50800" dist="38100" dir="2700000" algn="tl" rotWithShape="0">
                    <a:prstClr val="black">
                      <a:alpha val="40000"/>
                    </a:prstClr>
                  </a:outerShdw>
                </a:effectLst>
              </a:rPr>
              <a:t>A: 2</a:t>
            </a:r>
            <a:endParaRPr lang="en-AU" sz="40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05207677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560" y="0"/>
            <a:ext cx="10081120" cy="6885384"/>
          </a:xfrm>
          <a:prstGeom prst="rect">
            <a:avLst/>
          </a:prstGeom>
          <a:solidFill>
            <a:srgbClr val="FFFFFF"/>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cs typeface="Arial" charset="0"/>
            </a:endParaRPr>
          </a:p>
        </p:txBody>
      </p:sp>
      <p:sp>
        <p:nvSpPr>
          <p:cNvPr id="2" name="Title 1"/>
          <p:cNvSpPr>
            <a:spLocks noGrp="1"/>
          </p:cNvSpPr>
          <p:nvPr>
            <p:ph type="title"/>
          </p:nvPr>
        </p:nvSpPr>
        <p:spPr/>
        <p:txBody>
          <a:bodyPr/>
          <a:lstStyle/>
          <a:p>
            <a:endParaRPr lang="en-AU"/>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60" y="-2187624"/>
            <a:ext cx="10081120" cy="9156029"/>
          </a:xfrm>
        </p:spPr>
      </p:pic>
      <p:sp>
        <p:nvSpPr>
          <p:cNvPr id="8" name="TextBox 7"/>
          <p:cNvSpPr txBox="1"/>
          <p:nvPr/>
        </p:nvSpPr>
        <p:spPr>
          <a:xfrm>
            <a:off x="200472" y="5345921"/>
            <a:ext cx="9577064" cy="1323439"/>
          </a:xfrm>
          <a:prstGeom prst="rect">
            <a:avLst/>
          </a:prstGeom>
          <a:solidFill>
            <a:srgbClr val="969696">
              <a:alpha val="50196"/>
            </a:srgbClr>
          </a:solidFill>
        </p:spPr>
        <p:txBody>
          <a:bodyPr wrap="square" rtlCol="0">
            <a:spAutoFit/>
          </a:bodyPr>
          <a:lstStyle/>
          <a:p>
            <a:r>
              <a:rPr lang="en-AU" sz="4000" dirty="0">
                <a:solidFill>
                  <a:schemeClr val="bg1"/>
                </a:solidFill>
                <a:effectLst>
                  <a:outerShdw blurRad="50800" dist="38100" dir="2700000" algn="tl" rotWithShape="0">
                    <a:prstClr val="black">
                      <a:alpha val="40000"/>
                    </a:prstClr>
                  </a:outerShdw>
                </a:effectLst>
              </a:rPr>
              <a:t>Q: How many unicorns are in the image?</a:t>
            </a:r>
          </a:p>
          <a:p>
            <a:r>
              <a:rPr lang="en-AU" sz="4000" dirty="0">
                <a:solidFill>
                  <a:schemeClr val="bg1"/>
                </a:solidFill>
                <a:effectLst>
                  <a:outerShdw blurRad="50800" dist="38100" dir="2700000" algn="tl" rotWithShape="0">
                    <a:prstClr val="black">
                      <a:alpha val="40000"/>
                    </a:prstClr>
                  </a:outerShdw>
                </a:effectLst>
              </a:rPr>
              <a:t>A: 2</a:t>
            </a:r>
            <a:endParaRPr lang="en-AU" sz="40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426869156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1490509754</TotalTime>
  <Pages>14</Pages>
  <Words>1385</Words>
  <Application>Microsoft Office PowerPoint</Application>
  <PresentationFormat>A4 Paper (210x297 mm)</PresentationFormat>
  <Paragraphs>310</Paragraphs>
  <Slides>38</Slides>
  <Notes>7</Notes>
  <HiddenSlides>3</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VQA, and why it’s asking the wrong question</vt:lpstr>
      <vt:lpstr>VQA is a fantastic challenge</vt:lpstr>
      <vt:lpstr>The methods really are good</vt:lpstr>
      <vt:lpstr>PowerPoint Presentation</vt:lpstr>
      <vt:lpstr>PowerPoint Presentation</vt:lpstr>
      <vt:lpstr>Counting is a complicated idea</vt:lpstr>
      <vt:lpstr>Counting is harder than it looks</vt:lpstr>
      <vt:lpstr>Counting is a complicated idea</vt:lpstr>
      <vt:lpstr>PowerPoint Presentation</vt:lpstr>
      <vt:lpstr>Did this player win the point?</vt:lpstr>
      <vt:lpstr>Where was this photo taken?</vt:lpstr>
      <vt:lpstr>Who’s winning?</vt:lpstr>
      <vt:lpstr>NLP QA tackles harder questions</vt:lpstr>
      <vt:lpstr>NLP QA tackles harder questions</vt:lpstr>
      <vt:lpstr>Who wrote a book about this guy?</vt:lpstr>
      <vt:lpstr>NLP QA is complex</vt:lpstr>
      <vt:lpstr>How much can an RNN remember?</vt:lpstr>
      <vt:lpstr>We’re not covering the training data</vt:lpstr>
      <vt:lpstr>Covering all of the training data</vt:lpstr>
      <vt:lpstr>Reasoning (over graphs)</vt:lpstr>
      <vt:lpstr>Visual info is not enough</vt:lpstr>
      <vt:lpstr>Bringing in other information</vt:lpstr>
      <vt:lpstr>Google it?</vt:lpstr>
      <vt:lpstr>Wikipedia and Visual Question Answering</vt:lpstr>
      <vt:lpstr>Merging image and web information</vt:lpstr>
      <vt:lpstr>Example</vt:lpstr>
      <vt:lpstr>PowerPoint Presentation</vt:lpstr>
      <vt:lpstr>Explicit reasoning</vt:lpstr>
      <vt:lpstr>Use a Knowledge Base</vt:lpstr>
      <vt:lpstr>Reasoning in VQA</vt:lpstr>
      <vt:lpstr>PowerPoint Presentation</vt:lpstr>
      <vt:lpstr>Traversing the Knowledge Base</vt:lpstr>
      <vt:lpstr>We’re good at Vision already</vt:lpstr>
      <vt:lpstr>The VQA-Machine</vt:lpstr>
      <vt:lpstr>The VQA-Machine</vt:lpstr>
      <vt:lpstr>The VQA-Machine</vt:lpstr>
      <vt:lpstr>VQA has been great</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Australian Centre for Visual Technologies</dc:title>
  <dc:creator>Anton van den Hengel</dc:creator>
  <cp:lastModifiedBy>anton</cp:lastModifiedBy>
  <cp:revision>908</cp:revision>
  <cp:lastPrinted>2017-07-26T22:03:24Z</cp:lastPrinted>
  <dcterms:created xsi:type="dcterms:W3CDTF">1998-02-16T13:22:43Z</dcterms:created>
  <dcterms:modified xsi:type="dcterms:W3CDTF">2017-07-26T22:09:42Z</dcterms:modified>
</cp:coreProperties>
</file>